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92" r:id="rId3"/>
    <p:sldId id="271" r:id="rId4"/>
    <p:sldId id="294" r:id="rId5"/>
    <p:sldId id="295" r:id="rId6"/>
    <p:sldId id="296" r:id="rId7"/>
    <p:sldId id="297" r:id="rId8"/>
    <p:sldId id="302" r:id="rId9"/>
    <p:sldId id="303" r:id="rId10"/>
    <p:sldId id="304" r:id="rId11"/>
    <p:sldId id="305" r:id="rId12"/>
    <p:sldId id="306" r:id="rId13"/>
    <p:sldId id="307" r:id="rId14"/>
    <p:sldId id="308" r:id="rId15"/>
    <p:sldId id="309" r:id="rId16"/>
    <p:sldId id="300" r:id="rId17"/>
    <p:sldId id="299" r:id="rId18"/>
    <p:sldId id="258" r:id="rId19"/>
    <p:sldId id="301" r:id="rId20"/>
    <p:sldId id="275" r:id="rId21"/>
    <p:sldId id="276" r:id="rId22"/>
    <p:sldId id="287" r:id="rId23"/>
    <p:sldId id="293" r:id="rId24"/>
    <p:sldId id="288" r:id="rId25"/>
    <p:sldId id="289" r:id="rId26"/>
    <p:sldId id="290" r:id="rId27"/>
    <p:sldId id="283" r:id="rId28"/>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EF4"/>
    <a:srgbClr val="B7DEE8"/>
    <a:srgbClr val="4BACC6"/>
    <a:srgbClr val="FDB2A5"/>
    <a:srgbClr val="CC99FF"/>
    <a:srgbClr val="FEDA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918" y="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188EF9F-509E-4F6A-B43E-48EE3041BDB9}" type="datetimeFigureOut">
              <a:rPr lang="de-DE" smtClean="0"/>
              <a:t>20.11.2017</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B120E8A9-8A71-4E30-ACCF-0FAD1EFB6ECB}" type="slidenum">
              <a:rPr lang="de-DE" smtClean="0"/>
              <a:t>‹Nr.›</a:t>
            </a:fld>
            <a:endParaRPr lang="de-DE"/>
          </a:p>
        </p:txBody>
      </p:sp>
    </p:spTree>
    <p:extLst>
      <p:ext uri="{BB962C8B-B14F-4D97-AF65-F5344CB8AC3E}">
        <p14:creationId xmlns:p14="http://schemas.microsoft.com/office/powerpoint/2010/main" val="2462583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6D05EE2A-73DF-49DA-BA3F-64EBDC6A856C}" type="datetimeFigureOut">
              <a:rPr lang="de-DE" smtClean="0"/>
              <a:t>20.11.2017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1882BFE-41D4-444F-A07B-08B7DDD91A90}" type="slidenum">
              <a:rPr lang="de-DE" smtClean="0"/>
              <a:t>‹Nr.›</a:t>
            </a:fld>
            <a:endParaRPr lang="de-DE"/>
          </a:p>
        </p:txBody>
      </p:sp>
    </p:spTree>
    <p:extLst>
      <p:ext uri="{BB962C8B-B14F-4D97-AF65-F5344CB8AC3E}">
        <p14:creationId xmlns:p14="http://schemas.microsoft.com/office/powerpoint/2010/main" val="557080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D05EE2A-73DF-49DA-BA3F-64EBDC6A856C}" type="datetimeFigureOut">
              <a:rPr lang="de-DE" smtClean="0"/>
              <a:t>20.11.2017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1882BFE-41D4-444F-A07B-08B7DDD91A90}" type="slidenum">
              <a:rPr lang="de-DE" smtClean="0"/>
              <a:t>‹Nr.›</a:t>
            </a:fld>
            <a:endParaRPr lang="de-DE"/>
          </a:p>
        </p:txBody>
      </p:sp>
    </p:spTree>
    <p:extLst>
      <p:ext uri="{BB962C8B-B14F-4D97-AF65-F5344CB8AC3E}">
        <p14:creationId xmlns:p14="http://schemas.microsoft.com/office/powerpoint/2010/main" val="429984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D05EE2A-73DF-49DA-BA3F-64EBDC6A856C}" type="datetimeFigureOut">
              <a:rPr lang="de-DE" smtClean="0"/>
              <a:t>20.11.2017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1882BFE-41D4-444F-A07B-08B7DDD91A90}" type="slidenum">
              <a:rPr lang="de-DE" smtClean="0"/>
              <a:t>‹Nr.›</a:t>
            </a:fld>
            <a:endParaRPr lang="de-DE"/>
          </a:p>
        </p:txBody>
      </p:sp>
    </p:spTree>
    <p:extLst>
      <p:ext uri="{BB962C8B-B14F-4D97-AF65-F5344CB8AC3E}">
        <p14:creationId xmlns:p14="http://schemas.microsoft.com/office/powerpoint/2010/main" val="3834984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D05EE2A-73DF-49DA-BA3F-64EBDC6A856C}" type="datetimeFigureOut">
              <a:rPr lang="de-DE" smtClean="0"/>
              <a:t>20.11.2017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1882BFE-41D4-444F-A07B-08B7DDD91A90}" type="slidenum">
              <a:rPr lang="de-DE" smtClean="0"/>
              <a:t>‹Nr.›</a:t>
            </a:fld>
            <a:endParaRPr lang="de-DE"/>
          </a:p>
        </p:txBody>
      </p:sp>
    </p:spTree>
    <p:extLst>
      <p:ext uri="{BB962C8B-B14F-4D97-AF65-F5344CB8AC3E}">
        <p14:creationId xmlns:p14="http://schemas.microsoft.com/office/powerpoint/2010/main" val="1171280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6D05EE2A-73DF-49DA-BA3F-64EBDC6A856C}" type="datetimeFigureOut">
              <a:rPr lang="de-DE" smtClean="0"/>
              <a:t>20.11.2017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1882BFE-41D4-444F-A07B-08B7DDD91A90}" type="slidenum">
              <a:rPr lang="de-DE" smtClean="0"/>
              <a:t>‹Nr.›</a:t>
            </a:fld>
            <a:endParaRPr lang="de-DE"/>
          </a:p>
        </p:txBody>
      </p:sp>
    </p:spTree>
    <p:extLst>
      <p:ext uri="{BB962C8B-B14F-4D97-AF65-F5344CB8AC3E}">
        <p14:creationId xmlns:p14="http://schemas.microsoft.com/office/powerpoint/2010/main" val="3123426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6D05EE2A-73DF-49DA-BA3F-64EBDC6A856C}" type="datetimeFigureOut">
              <a:rPr lang="de-DE" smtClean="0"/>
              <a:t>20.11.2017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1882BFE-41D4-444F-A07B-08B7DDD91A90}" type="slidenum">
              <a:rPr lang="de-DE" smtClean="0"/>
              <a:t>‹Nr.›</a:t>
            </a:fld>
            <a:endParaRPr lang="de-DE"/>
          </a:p>
        </p:txBody>
      </p:sp>
    </p:spTree>
    <p:extLst>
      <p:ext uri="{BB962C8B-B14F-4D97-AF65-F5344CB8AC3E}">
        <p14:creationId xmlns:p14="http://schemas.microsoft.com/office/powerpoint/2010/main" val="2645772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6D05EE2A-73DF-49DA-BA3F-64EBDC6A856C}" type="datetimeFigureOut">
              <a:rPr lang="de-DE" smtClean="0"/>
              <a:t>20.11.2017</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31882BFE-41D4-444F-A07B-08B7DDD91A90}" type="slidenum">
              <a:rPr lang="de-DE" smtClean="0"/>
              <a:t>‹Nr.›</a:t>
            </a:fld>
            <a:endParaRPr lang="de-DE"/>
          </a:p>
        </p:txBody>
      </p:sp>
    </p:spTree>
    <p:extLst>
      <p:ext uri="{BB962C8B-B14F-4D97-AF65-F5344CB8AC3E}">
        <p14:creationId xmlns:p14="http://schemas.microsoft.com/office/powerpoint/2010/main" val="3637388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6D05EE2A-73DF-49DA-BA3F-64EBDC6A856C}" type="datetimeFigureOut">
              <a:rPr lang="de-DE" smtClean="0"/>
              <a:t>20.11.2017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31882BFE-41D4-444F-A07B-08B7DDD91A90}" type="slidenum">
              <a:rPr lang="de-DE" smtClean="0"/>
              <a:t>‹Nr.›</a:t>
            </a:fld>
            <a:endParaRPr lang="de-DE"/>
          </a:p>
        </p:txBody>
      </p:sp>
    </p:spTree>
    <p:extLst>
      <p:ext uri="{BB962C8B-B14F-4D97-AF65-F5344CB8AC3E}">
        <p14:creationId xmlns:p14="http://schemas.microsoft.com/office/powerpoint/2010/main" val="509637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D05EE2A-73DF-49DA-BA3F-64EBDC6A856C}" type="datetimeFigureOut">
              <a:rPr lang="de-DE" smtClean="0"/>
              <a:t>20.11.2017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31882BFE-41D4-444F-A07B-08B7DDD91A90}" type="slidenum">
              <a:rPr lang="de-DE" smtClean="0"/>
              <a:t>‹Nr.›</a:t>
            </a:fld>
            <a:endParaRPr lang="de-DE"/>
          </a:p>
        </p:txBody>
      </p:sp>
    </p:spTree>
    <p:extLst>
      <p:ext uri="{BB962C8B-B14F-4D97-AF65-F5344CB8AC3E}">
        <p14:creationId xmlns:p14="http://schemas.microsoft.com/office/powerpoint/2010/main" val="226224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6D05EE2A-73DF-49DA-BA3F-64EBDC6A856C}" type="datetimeFigureOut">
              <a:rPr lang="de-DE" smtClean="0"/>
              <a:t>20.11.2017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1882BFE-41D4-444F-A07B-08B7DDD91A90}" type="slidenum">
              <a:rPr lang="de-DE" smtClean="0"/>
              <a:t>‹Nr.›</a:t>
            </a:fld>
            <a:endParaRPr lang="de-DE"/>
          </a:p>
        </p:txBody>
      </p:sp>
    </p:spTree>
    <p:extLst>
      <p:ext uri="{BB962C8B-B14F-4D97-AF65-F5344CB8AC3E}">
        <p14:creationId xmlns:p14="http://schemas.microsoft.com/office/powerpoint/2010/main" val="2138985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6D05EE2A-73DF-49DA-BA3F-64EBDC6A856C}" type="datetimeFigureOut">
              <a:rPr lang="de-DE" smtClean="0"/>
              <a:t>20.11.2017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1882BFE-41D4-444F-A07B-08B7DDD91A90}" type="slidenum">
              <a:rPr lang="de-DE" smtClean="0"/>
              <a:t>‹Nr.›</a:t>
            </a:fld>
            <a:endParaRPr lang="de-DE"/>
          </a:p>
        </p:txBody>
      </p:sp>
    </p:spTree>
    <p:extLst>
      <p:ext uri="{BB962C8B-B14F-4D97-AF65-F5344CB8AC3E}">
        <p14:creationId xmlns:p14="http://schemas.microsoft.com/office/powerpoint/2010/main" val="4223013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05EE2A-73DF-49DA-BA3F-64EBDC6A856C}" type="datetimeFigureOut">
              <a:rPr lang="de-DE" smtClean="0"/>
              <a:t>20.11.2017</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2BFE-41D4-444F-A07B-08B7DDD91A90}" type="slidenum">
              <a:rPr lang="de-DE" smtClean="0"/>
              <a:t>‹Nr.›</a:t>
            </a:fld>
            <a:endParaRPr lang="de-DE"/>
          </a:p>
        </p:txBody>
      </p:sp>
    </p:spTree>
    <p:extLst>
      <p:ext uri="{BB962C8B-B14F-4D97-AF65-F5344CB8AC3E}">
        <p14:creationId xmlns:p14="http://schemas.microsoft.com/office/powerpoint/2010/main" val="995753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467544" y="332657"/>
            <a:ext cx="8208912" cy="5976664"/>
          </a:xfrm>
          <a:solidFill>
            <a:srgbClr val="B7DEE8"/>
          </a:solidFill>
          <a:ln w="19050">
            <a:solidFill>
              <a:srgbClr val="00B0F0"/>
            </a:solidFill>
          </a:ln>
        </p:spPr>
        <p:txBody>
          <a:bodyPr>
            <a:normAutofit/>
          </a:bodyPr>
          <a:lstStyle/>
          <a:p>
            <a:endParaRPr lang="de-DE" sz="2000" dirty="0"/>
          </a:p>
        </p:txBody>
      </p:sp>
      <p:sp>
        <p:nvSpPr>
          <p:cNvPr id="6" name="Untertitel 5"/>
          <p:cNvSpPr>
            <a:spLocks noGrp="1"/>
          </p:cNvSpPr>
          <p:nvPr>
            <p:ph type="subTitle" idx="1"/>
          </p:nvPr>
        </p:nvSpPr>
        <p:spPr>
          <a:xfrm>
            <a:off x="611560" y="476672"/>
            <a:ext cx="7920880" cy="3600400"/>
          </a:xfrm>
          <a:solidFill>
            <a:schemeClr val="accent5"/>
          </a:solidFill>
          <a:ln>
            <a:solidFill>
              <a:schemeClr val="accent1"/>
            </a:solidFill>
          </a:ln>
        </p:spPr>
        <p:txBody>
          <a:bodyPr>
            <a:normAutofit/>
          </a:bodyPr>
          <a:lstStyle/>
          <a:p>
            <a:endParaRPr lang="de-DE" dirty="0" smtClean="0">
              <a:solidFill>
                <a:schemeClr val="tx2"/>
              </a:solidFill>
            </a:endParaRPr>
          </a:p>
          <a:p>
            <a:pPr>
              <a:spcBef>
                <a:spcPts val="0"/>
              </a:spcBef>
            </a:pPr>
            <a:r>
              <a:rPr lang="de-DE" sz="3900" b="1" dirty="0" smtClean="0">
                <a:solidFill>
                  <a:schemeClr val="tx2"/>
                </a:solidFill>
                <a:latin typeface="+mj-lt"/>
              </a:rPr>
              <a:t>Die </a:t>
            </a:r>
            <a:r>
              <a:rPr lang="de-DE" sz="3900" b="1" dirty="0">
                <a:solidFill>
                  <a:schemeClr val="tx2"/>
                </a:solidFill>
                <a:latin typeface="+mj-lt"/>
              </a:rPr>
              <a:t>Zentrale Konfliktberatungsstelle </a:t>
            </a:r>
            <a:endParaRPr lang="de-DE" sz="3900" b="1" dirty="0" smtClean="0">
              <a:solidFill>
                <a:schemeClr val="tx2"/>
              </a:solidFill>
              <a:latin typeface="+mj-lt"/>
            </a:endParaRPr>
          </a:p>
          <a:p>
            <a:pPr>
              <a:spcBef>
                <a:spcPts val="0"/>
              </a:spcBef>
            </a:pPr>
            <a:r>
              <a:rPr lang="de-DE" sz="3900" b="1" dirty="0" smtClean="0">
                <a:solidFill>
                  <a:schemeClr val="tx2"/>
                </a:solidFill>
                <a:latin typeface="+mj-lt"/>
              </a:rPr>
              <a:t>der EKHN</a:t>
            </a:r>
          </a:p>
          <a:p>
            <a:pPr>
              <a:spcBef>
                <a:spcPts val="0"/>
              </a:spcBef>
            </a:pPr>
            <a:r>
              <a:rPr lang="de-DE" sz="3900" b="1" dirty="0" smtClean="0">
                <a:solidFill>
                  <a:schemeClr val="tx2"/>
                </a:solidFill>
                <a:latin typeface="+mj-lt"/>
              </a:rPr>
              <a:t>- „Das Konflikt-Handy“ -</a:t>
            </a:r>
            <a:r>
              <a:rPr lang="de-DE" sz="3900" b="1" dirty="0">
                <a:solidFill>
                  <a:schemeClr val="tx2"/>
                </a:solidFill>
                <a:latin typeface="+mj-lt"/>
              </a:rPr>
              <a:t/>
            </a:r>
            <a:br>
              <a:rPr lang="de-DE" sz="3900" b="1" dirty="0">
                <a:solidFill>
                  <a:schemeClr val="tx2"/>
                </a:solidFill>
                <a:latin typeface="+mj-lt"/>
              </a:rPr>
            </a:br>
            <a:endParaRPr lang="de-DE" sz="3900" b="1" dirty="0" smtClean="0">
              <a:solidFill>
                <a:schemeClr val="tx2"/>
              </a:solidFill>
              <a:latin typeface="+mj-lt"/>
            </a:endParaRPr>
          </a:p>
        </p:txBody>
      </p:sp>
      <p:sp>
        <p:nvSpPr>
          <p:cNvPr id="8" name="Rechteck 7"/>
          <p:cNvSpPr/>
          <p:nvPr/>
        </p:nvSpPr>
        <p:spPr>
          <a:xfrm>
            <a:off x="611560" y="4437112"/>
            <a:ext cx="7920880" cy="1656184"/>
          </a:xfrm>
          <a:prstGeom prst="rect">
            <a:avLst/>
          </a:prstGeom>
          <a:solidFill>
            <a:schemeClr val="accent5"/>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2"/>
                </a:solidFill>
              </a:rPr>
              <a:t>Info-Veranstaltung bei der </a:t>
            </a:r>
            <a:r>
              <a:rPr lang="de-DE" sz="2400" b="1" dirty="0" err="1" smtClean="0">
                <a:solidFill>
                  <a:schemeClr val="tx2"/>
                </a:solidFill>
              </a:rPr>
              <a:t>Mitarbeitendenvollversammlung</a:t>
            </a:r>
            <a:r>
              <a:rPr lang="de-DE" sz="2400" b="1" dirty="0" smtClean="0">
                <a:solidFill>
                  <a:schemeClr val="tx2"/>
                </a:solidFill>
              </a:rPr>
              <a:t>  des Ev. Dekanats </a:t>
            </a:r>
            <a:r>
              <a:rPr lang="de-DE" sz="2400" b="1" dirty="0" err="1" smtClean="0">
                <a:solidFill>
                  <a:schemeClr val="tx2"/>
                </a:solidFill>
              </a:rPr>
              <a:t>Büdinger</a:t>
            </a:r>
            <a:r>
              <a:rPr lang="de-DE" sz="2400" b="1" dirty="0" smtClean="0">
                <a:solidFill>
                  <a:schemeClr val="tx2"/>
                </a:solidFill>
              </a:rPr>
              <a:t> Land </a:t>
            </a:r>
          </a:p>
          <a:p>
            <a:pPr algn="ctr"/>
            <a:r>
              <a:rPr lang="de-DE" sz="2400" b="1" dirty="0" smtClean="0">
                <a:solidFill>
                  <a:schemeClr val="tx2"/>
                </a:solidFill>
              </a:rPr>
              <a:t>18. November 2017</a:t>
            </a:r>
            <a:endParaRPr lang="de-DE" sz="2400" b="1" dirty="0">
              <a:solidFill>
                <a:schemeClr val="tx2"/>
              </a:solidFill>
            </a:endParaRPr>
          </a:p>
        </p:txBody>
      </p:sp>
      <p:sp>
        <p:nvSpPr>
          <p:cNvPr id="9" name="Rechteck 8"/>
          <p:cNvSpPr/>
          <p:nvPr/>
        </p:nvSpPr>
        <p:spPr>
          <a:xfrm>
            <a:off x="3995936" y="6381328"/>
            <a:ext cx="4680520" cy="288032"/>
          </a:xfrm>
          <a:prstGeom prst="rect">
            <a:avLst/>
          </a:prstGeom>
          <a:solidFill>
            <a:schemeClr val="accent5"/>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dirty="0" smtClean="0">
                <a:solidFill>
                  <a:schemeClr val="tx2"/>
                </a:solidFill>
              </a:rPr>
              <a:t>Renate Blank - Zentrale Konfliktberatungsstelle der EKHN – Oktober 2017</a:t>
            </a:r>
            <a:endParaRPr lang="de-DE" sz="1000" b="1" dirty="0">
              <a:solidFill>
                <a:schemeClr val="tx2"/>
              </a:solidFill>
            </a:endParaRPr>
          </a:p>
        </p:txBody>
      </p:sp>
    </p:spTree>
    <p:extLst>
      <p:ext uri="{BB962C8B-B14F-4D97-AF65-F5344CB8AC3E}">
        <p14:creationId xmlns:p14="http://schemas.microsoft.com/office/powerpoint/2010/main" val="2217361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51520" y="1556792"/>
            <a:ext cx="8496944" cy="4824536"/>
          </a:xfrm>
          <a:solidFill>
            <a:srgbClr val="B7DEE8"/>
          </a:solidFill>
          <a:ln w="6350">
            <a:solidFill>
              <a:schemeClr val="tx1"/>
            </a:solidFill>
          </a:ln>
        </p:spPr>
        <p:txBody>
          <a:bodyPr>
            <a:noAutofit/>
          </a:bodyPr>
          <a:lstStyle/>
          <a:p>
            <a:pPr algn="l"/>
            <a:r>
              <a:rPr lang="de-DE" sz="2400" dirty="0" smtClean="0">
                <a:solidFill>
                  <a:schemeClr val="tx2"/>
                </a:solidFill>
              </a:rPr>
              <a:t>Das </a:t>
            </a:r>
            <a:r>
              <a:rPr lang="de-DE" sz="2400" b="1" dirty="0" smtClean="0">
                <a:solidFill>
                  <a:srgbClr val="FF0000"/>
                </a:solidFill>
              </a:rPr>
              <a:t>Konflikt Coaching </a:t>
            </a:r>
            <a:r>
              <a:rPr lang="de-DE" sz="2400" dirty="0" smtClean="0">
                <a:solidFill>
                  <a:schemeClr val="tx2"/>
                </a:solidFill>
              </a:rPr>
              <a:t>ist eine Form der Einzelberatung. </a:t>
            </a:r>
          </a:p>
          <a:p>
            <a:pPr marL="360363" indent="-360363" algn="l">
              <a:buClr>
                <a:srgbClr val="FF0000"/>
              </a:buClr>
              <a:buFont typeface="Wingdings" panose="05000000000000000000" pitchFamily="2" charset="2"/>
              <a:buChar char="Ø"/>
            </a:pPr>
            <a:r>
              <a:rPr lang="de-DE" sz="2400" dirty="0" smtClean="0">
                <a:solidFill>
                  <a:schemeClr val="tx2"/>
                </a:solidFill>
              </a:rPr>
              <a:t>Unterstützung im Umgang mit schwierigen emotionalen Situationen </a:t>
            </a:r>
          </a:p>
          <a:p>
            <a:pPr marL="360363" indent="-360363" algn="l">
              <a:buClr>
                <a:srgbClr val="FF0000"/>
              </a:buClr>
              <a:buFont typeface="Wingdings" panose="05000000000000000000" pitchFamily="2" charset="2"/>
              <a:buChar char="Ø"/>
            </a:pPr>
            <a:r>
              <a:rPr lang="de-DE" sz="2400" dirty="0" smtClean="0">
                <a:solidFill>
                  <a:schemeClr val="tx2"/>
                </a:solidFill>
              </a:rPr>
              <a:t>Reflexion der Rolle und des Verhaltens in der Konfliktsituation in ihrer Wirkung auf andere </a:t>
            </a:r>
          </a:p>
          <a:p>
            <a:pPr marL="360363" indent="-360363" algn="l">
              <a:buClr>
                <a:srgbClr val="FF0000"/>
              </a:buClr>
              <a:buFont typeface="Wingdings" panose="05000000000000000000" pitchFamily="2" charset="2"/>
              <a:buChar char="Ø"/>
            </a:pPr>
            <a:r>
              <a:rPr lang="de-DE" sz="2400" dirty="0" smtClean="0">
                <a:solidFill>
                  <a:schemeClr val="tx2"/>
                </a:solidFill>
              </a:rPr>
              <a:t>Ausleuchten von individuellen Handlungsmöglichkeiten </a:t>
            </a:r>
          </a:p>
          <a:p>
            <a:pPr marL="360363" indent="-360363" algn="l">
              <a:buClr>
                <a:srgbClr val="FF0000"/>
              </a:buClr>
              <a:buFont typeface="Wingdings" panose="05000000000000000000" pitchFamily="2" charset="2"/>
              <a:buChar char="Ø"/>
            </a:pPr>
            <a:r>
              <a:rPr lang="de-DE" sz="2400" dirty="0" smtClean="0">
                <a:solidFill>
                  <a:schemeClr val="tx2"/>
                </a:solidFill>
              </a:rPr>
              <a:t>Erweitern und/oder stärken der persönlichen Konfliktfähigkeit (Kompetenz und Festigkeit) </a:t>
            </a:r>
          </a:p>
          <a:p>
            <a:pPr algn="l"/>
            <a:r>
              <a:rPr lang="de-DE" sz="2400" dirty="0" smtClean="0">
                <a:solidFill>
                  <a:schemeClr val="tx2"/>
                </a:solidFill>
              </a:rPr>
              <a:t>Eine erste Klärung kann im Rahmen des Konfliktauftrags stattfinden; ggf. wird dann in ein weiterführendes Coaching-Format übergeleitet.</a:t>
            </a:r>
          </a:p>
        </p:txBody>
      </p:sp>
      <p:sp>
        <p:nvSpPr>
          <p:cNvPr id="4" name="Rechteck 3"/>
          <p:cNvSpPr/>
          <p:nvPr/>
        </p:nvSpPr>
        <p:spPr>
          <a:xfrm>
            <a:off x="2286000" y="-10467112"/>
            <a:ext cx="4572000" cy="2215991"/>
          </a:xfrm>
          <a:prstGeom prst="rect">
            <a:avLst/>
          </a:prstGeom>
        </p:spPr>
        <p:txBody>
          <a:bodyPr>
            <a:spAutoFit/>
          </a:bodyPr>
          <a:lstStyle/>
          <a:p>
            <a:r>
              <a:rPr lang="de-DE" sz="1000" b="1" dirty="0"/>
              <a:t>Verschiedene Formate der Konfliktbearbeitung und Leistungen des Konfliktauftrags</a:t>
            </a:r>
            <a:endParaRPr lang="de-DE" sz="1000" dirty="0"/>
          </a:p>
          <a:p>
            <a:r>
              <a:rPr lang="de-DE" sz="1000" dirty="0"/>
              <a:t>Bei der Bearbeitung von Konflikten kommen verschiedene Formate in Betracht. Ihr Einsatz und mögliche Wirkungen sollten gut überlegt werden. Vor allem kommt es aber auf den Verfahrenskonsens zwischen den konfliktbearbeitenden Stellen und den Konfliktbeteiligten an. Deshalb kann dieses Gespräch mehrstufig geführt werden, wobei die Reihenfolge nach Zweckmäßigkeit entschieden werden kann. </a:t>
            </a:r>
            <a:r>
              <a:rPr lang="de-DE" sz="1000" dirty="0" err="1"/>
              <a:t>Bsp</a:t>
            </a:r>
            <a:r>
              <a:rPr lang="de-DE" sz="1000" dirty="0"/>
              <a:t>: Die Konfliktbeteiligten haben mehrere Stellen eingeschaltet und verständigen sich deshalb zunächst auf ein gemeinsames Vorgehen, bevor mit den Beteiligten weiter gesprochen wird. Im Folgenden sind die wichtigsten Formate beschrieben. Aus diesen Elementen kann die Bearbeitung gegebenenfalls in Kombination mehrerer Elemente zusammengestellt und ggf. in Auftrag gegeben werden.</a:t>
            </a:r>
          </a:p>
          <a:p>
            <a:r>
              <a:rPr lang="de-DE" dirty="0"/>
              <a:t> </a:t>
            </a:r>
          </a:p>
        </p:txBody>
      </p:sp>
      <p:sp>
        <p:nvSpPr>
          <p:cNvPr id="6" name="Rechteck 5"/>
          <p:cNvSpPr/>
          <p:nvPr/>
        </p:nvSpPr>
        <p:spPr>
          <a:xfrm>
            <a:off x="251520" y="332656"/>
            <a:ext cx="8496944" cy="1152128"/>
          </a:xfrm>
          <a:prstGeom prst="rect">
            <a:avLst/>
          </a:prstGeom>
          <a:solidFill>
            <a:srgbClr val="4BACC6"/>
          </a:solidFill>
          <a:ln w="63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000" b="1" dirty="0" smtClean="0">
                <a:solidFill>
                  <a:schemeClr val="tx2"/>
                </a:solidFill>
              </a:rPr>
              <a:t>Verschiedene Formate der Konfliktbearbeitung und Leistungen des Konfliktauftrags: Konflikt-Coaching</a:t>
            </a:r>
            <a:endParaRPr lang="de-DE" sz="3000" dirty="0" smtClean="0">
              <a:solidFill>
                <a:schemeClr val="tx2"/>
              </a:solidFill>
            </a:endParaRPr>
          </a:p>
        </p:txBody>
      </p:sp>
      <p:sp>
        <p:nvSpPr>
          <p:cNvPr id="5" name="Rechteck 4"/>
          <p:cNvSpPr/>
          <p:nvPr/>
        </p:nvSpPr>
        <p:spPr>
          <a:xfrm>
            <a:off x="4067944" y="6453336"/>
            <a:ext cx="4680520" cy="288032"/>
          </a:xfrm>
          <a:prstGeom prst="rect">
            <a:avLst/>
          </a:prstGeom>
          <a:solidFill>
            <a:schemeClr val="accent5"/>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000" b="1" dirty="0" smtClean="0">
                <a:solidFill>
                  <a:schemeClr val="tx2"/>
                </a:solidFill>
              </a:rPr>
              <a:t>Renate Blank - Zentrale Konfliktberatungsstelle der EKHN – November 2017</a:t>
            </a:r>
            <a:endParaRPr lang="de-DE" sz="1000" b="1" dirty="0">
              <a:solidFill>
                <a:schemeClr val="tx2"/>
              </a:solidFill>
            </a:endParaRPr>
          </a:p>
        </p:txBody>
      </p:sp>
    </p:spTree>
    <p:extLst>
      <p:ext uri="{BB962C8B-B14F-4D97-AF65-F5344CB8AC3E}">
        <p14:creationId xmlns:p14="http://schemas.microsoft.com/office/powerpoint/2010/main" val="4007487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51520" y="1556792"/>
            <a:ext cx="8424936" cy="4824536"/>
          </a:xfrm>
          <a:solidFill>
            <a:srgbClr val="B7DEE8"/>
          </a:solidFill>
          <a:ln w="6350">
            <a:solidFill>
              <a:schemeClr val="accent1"/>
            </a:solidFill>
          </a:ln>
        </p:spPr>
        <p:txBody>
          <a:bodyPr>
            <a:noAutofit/>
          </a:bodyPr>
          <a:lstStyle/>
          <a:p>
            <a:pPr algn="just"/>
            <a:r>
              <a:rPr lang="de-DE" sz="2400" dirty="0" smtClean="0">
                <a:solidFill>
                  <a:schemeClr val="tx2"/>
                </a:solidFill>
              </a:rPr>
              <a:t>Die </a:t>
            </a:r>
            <a:r>
              <a:rPr lang="de-DE" sz="2400" b="1" dirty="0" smtClean="0">
                <a:solidFill>
                  <a:srgbClr val="FF0000"/>
                </a:solidFill>
              </a:rPr>
              <a:t>Konfliktmoderation</a:t>
            </a:r>
            <a:r>
              <a:rPr lang="de-DE" sz="2400" dirty="0" smtClean="0">
                <a:solidFill>
                  <a:schemeClr val="tx2"/>
                </a:solidFill>
              </a:rPr>
              <a:t> ist ein flexibles Verfahren:</a:t>
            </a:r>
          </a:p>
          <a:p>
            <a:pPr marL="342900" indent="-342900" algn="just">
              <a:buClr>
                <a:srgbClr val="FF0000"/>
              </a:buClr>
              <a:buFont typeface="Wingdings" panose="05000000000000000000" pitchFamily="2" charset="2"/>
              <a:buChar char="Ø"/>
            </a:pPr>
            <a:r>
              <a:rPr lang="de-DE" sz="2400" dirty="0" smtClean="0">
                <a:solidFill>
                  <a:schemeClr val="tx2"/>
                </a:solidFill>
              </a:rPr>
              <a:t>Verabreden von Regeln und Schritte zur Bearbeitung der strittigen Punkte in moderierten Gesprächen/Workshops.</a:t>
            </a:r>
          </a:p>
          <a:p>
            <a:pPr marL="342900" indent="-342900" algn="just">
              <a:buClr>
                <a:srgbClr val="FF0000"/>
              </a:buClr>
              <a:buFont typeface="Wingdings" panose="05000000000000000000" pitchFamily="2" charset="2"/>
              <a:buChar char="Ø"/>
            </a:pPr>
            <a:r>
              <a:rPr lang="de-DE" sz="2400" dirty="0" smtClean="0">
                <a:solidFill>
                  <a:schemeClr val="tx2"/>
                </a:solidFill>
              </a:rPr>
              <a:t>Konzentration auf die Bearbeitung der strukturellen und strategischen Hintergründe der Konfliktdynamik</a:t>
            </a:r>
            <a:r>
              <a:rPr lang="de-DE" sz="2400" dirty="0">
                <a:solidFill>
                  <a:schemeClr val="tx2"/>
                </a:solidFill>
              </a:rPr>
              <a:t>.</a:t>
            </a:r>
            <a:r>
              <a:rPr lang="de-DE" sz="2400" dirty="0" smtClean="0">
                <a:solidFill>
                  <a:schemeClr val="tx2"/>
                </a:solidFill>
              </a:rPr>
              <a:t> </a:t>
            </a:r>
          </a:p>
          <a:p>
            <a:pPr marL="342900" indent="-342900" algn="just">
              <a:buClr>
                <a:srgbClr val="FF0000"/>
              </a:buClr>
              <a:buFont typeface="Wingdings" panose="05000000000000000000" pitchFamily="2" charset="2"/>
              <a:buChar char="Ø"/>
            </a:pPr>
            <a:r>
              <a:rPr lang="de-DE" sz="2400" dirty="0" smtClean="0">
                <a:solidFill>
                  <a:schemeClr val="tx2"/>
                </a:solidFill>
              </a:rPr>
              <a:t>Die emotionale Dynamik auf der Beziehungsebene wird eher  ausgeklammert („Keine Vergangenheitsbewältigung“). </a:t>
            </a:r>
          </a:p>
          <a:p>
            <a:pPr marL="342900" indent="-342900" algn="just">
              <a:buClr>
                <a:srgbClr val="FF0000"/>
              </a:buClr>
              <a:buFont typeface="Wingdings" panose="05000000000000000000" pitchFamily="2" charset="2"/>
              <a:buChar char="Ø"/>
            </a:pPr>
            <a:r>
              <a:rPr lang="de-DE" sz="2400" dirty="0" smtClean="0">
                <a:solidFill>
                  <a:schemeClr val="tx2"/>
                </a:solidFill>
              </a:rPr>
              <a:t>Trennung von Sache und Person, Trennung von Position und Interesse.</a:t>
            </a:r>
          </a:p>
          <a:p>
            <a:pPr marL="342900" indent="-342900" algn="just">
              <a:buClr>
                <a:srgbClr val="FF0000"/>
              </a:buClr>
              <a:buFont typeface="Wingdings" panose="05000000000000000000" pitchFamily="2" charset="2"/>
              <a:buChar char="Ø"/>
            </a:pPr>
            <a:r>
              <a:rPr lang="de-DE" sz="2400" dirty="0" smtClean="0">
                <a:solidFill>
                  <a:schemeClr val="tx2"/>
                </a:solidFill>
              </a:rPr>
              <a:t>Unterstützung eines Aushandlungsprozesses zum effektiven und kostengünstigen Umgangs mit den vorhandenen Unter-schieden.</a:t>
            </a:r>
          </a:p>
        </p:txBody>
      </p:sp>
      <p:sp>
        <p:nvSpPr>
          <p:cNvPr id="6" name="Rechteck 5"/>
          <p:cNvSpPr/>
          <p:nvPr/>
        </p:nvSpPr>
        <p:spPr>
          <a:xfrm>
            <a:off x="251520" y="332656"/>
            <a:ext cx="8424936" cy="1152128"/>
          </a:xfrm>
          <a:prstGeom prst="rect">
            <a:avLst/>
          </a:prstGeom>
          <a:solidFill>
            <a:srgbClr val="4BACC6"/>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600" b="1" dirty="0" smtClean="0">
                <a:solidFill>
                  <a:schemeClr val="tx2"/>
                </a:solidFill>
              </a:rPr>
              <a:t>Verschiedene Formate der Konfliktbearbeitung und Leistungen des Konfliktauftrags: </a:t>
            </a:r>
          </a:p>
          <a:p>
            <a:pPr algn="ctr"/>
            <a:r>
              <a:rPr lang="de-DE" sz="2600" b="1" dirty="0" smtClean="0">
                <a:solidFill>
                  <a:schemeClr val="tx2"/>
                </a:solidFill>
              </a:rPr>
              <a:t>Konflikt-Moderation bzw. Konflikt-Beratung</a:t>
            </a:r>
            <a:r>
              <a:rPr lang="de-DE" sz="2600" dirty="0" smtClean="0">
                <a:solidFill>
                  <a:schemeClr val="tx2"/>
                </a:solidFill>
              </a:rPr>
              <a:t> </a:t>
            </a:r>
          </a:p>
        </p:txBody>
      </p:sp>
      <p:sp>
        <p:nvSpPr>
          <p:cNvPr id="4" name="Rechteck 3"/>
          <p:cNvSpPr/>
          <p:nvPr/>
        </p:nvSpPr>
        <p:spPr>
          <a:xfrm>
            <a:off x="3995936" y="6525344"/>
            <a:ext cx="4680520" cy="288032"/>
          </a:xfrm>
          <a:prstGeom prst="rect">
            <a:avLst/>
          </a:prstGeom>
          <a:solidFill>
            <a:schemeClr val="accent5"/>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000" b="1" dirty="0" smtClean="0">
                <a:solidFill>
                  <a:schemeClr val="tx2"/>
                </a:solidFill>
              </a:rPr>
              <a:t>Renate Blank - Zentrale Konfliktberatungsstelle der EKHN – November 2017</a:t>
            </a:r>
            <a:endParaRPr lang="de-DE" sz="1000" b="1" dirty="0">
              <a:solidFill>
                <a:schemeClr val="tx2"/>
              </a:solidFill>
            </a:endParaRPr>
          </a:p>
        </p:txBody>
      </p:sp>
    </p:spTree>
    <p:extLst>
      <p:ext uri="{BB962C8B-B14F-4D97-AF65-F5344CB8AC3E}">
        <p14:creationId xmlns:p14="http://schemas.microsoft.com/office/powerpoint/2010/main" val="2474058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51520" y="1556792"/>
            <a:ext cx="8424936" cy="4824536"/>
          </a:xfrm>
          <a:solidFill>
            <a:srgbClr val="B7DEE8"/>
          </a:solidFill>
          <a:ln w="6350">
            <a:solidFill>
              <a:schemeClr val="accent1"/>
            </a:solidFill>
          </a:ln>
        </p:spPr>
        <p:txBody>
          <a:bodyPr>
            <a:noAutofit/>
          </a:bodyPr>
          <a:lstStyle/>
          <a:p>
            <a:pPr algn="l"/>
            <a:r>
              <a:rPr lang="de-DE" sz="2800" dirty="0" smtClean="0">
                <a:solidFill>
                  <a:schemeClr val="tx2"/>
                </a:solidFill>
              </a:rPr>
              <a:t>Die </a:t>
            </a:r>
            <a:r>
              <a:rPr lang="de-DE" sz="2800" b="1" dirty="0" smtClean="0">
                <a:solidFill>
                  <a:srgbClr val="FF0000"/>
                </a:solidFill>
              </a:rPr>
              <a:t>Mediation</a:t>
            </a:r>
            <a:r>
              <a:rPr lang="de-DE" sz="2800" dirty="0" smtClean="0">
                <a:solidFill>
                  <a:schemeClr val="tx2"/>
                </a:solidFill>
              </a:rPr>
              <a:t> ist ein Vermittlungsverfahren zwischen zwei oder mehr Konfliktpartnern, die sich auf der Beziehungsebene mehr oder weniger stark verletzt haben („Vergangenheitsbewältigung, soweit notwendig“). </a:t>
            </a:r>
          </a:p>
          <a:p>
            <a:pPr marL="457200" indent="-457200" algn="just">
              <a:buClr>
                <a:srgbClr val="FF0000"/>
              </a:buClr>
              <a:buFont typeface="Wingdings" panose="05000000000000000000" pitchFamily="2" charset="2"/>
              <a:buChar char="Ø"/>
            </a:pPr>
            <a:r>
              <a:rPr lang="de-DE" sz="2800" dirty="0" smtClean="0">
                <a:solidFill>
                  <a:schemeClr val="tx2"/>
                </a:solidFill>
              </a:rPr>
              <a:t>Klare Struktur, klare Regeln</a:t>
            </a:r>
          </a:p>
          <a:p>
            <a:pPr marL="457200" indent="-457200" algn="just">
              <a:buClr>
                <a:srgbClr val="FF0000"/>
              </a:buClr>
              <a:buFont typeface="Wingdings" panose="05000000000000000000" pitchFamily="2" charset="2"/>
              <a:buChar char="Ø"/>
            </a:pPr>
            <a:r>
              <a:rPr lang="de-DE" sz="2800" dirty="0" smtClean="0">
                <a:solidFill>
                  <a:schemeClr val="tx2"/>
                </a:solidFill>
              </a:rPr>
              <a:t>Verfahrenssicherung und klare Orientierung </a:t>
            </a:r>
          </a:p>
          <a:p>
            <a:pPr marL="457200" indent="-457200" algn="just">
              <a:buClr>
                <a:srgbClr val="FF0000"/>
              </a:buClr>
              <a:buFont typeface="Wingdings" panose="05000000000000000000" pitchFamily="2" charset="2"/>
              <a:buChar char="Ø"/>
            </a:pPr>
            <a:r>
              <a:rPr lang="de-DE" sz="2800" dirty="0" smtClean="0">
                <a:solidFill>
                  <a:schemeClr val="tx2"/>
                </a:solidFill>
              </a:rPr>
              <a:t>Freiwilligkeit ist strikte Voraussetzung</a:t>
            </a:r>
          </a:p>
          <a:p>
            <a:pPr algn="just"/>
            <a:endParaRPr lang="de-DE" sz="2500" dirty="0" smtClean="0">
              <a:solidFill>
                <a:schemeClr val="tx2"/>
              </a:solidFill>
            </a:endParaRPr>
          </a:p>
        </p:txBody>
      </p:sp>
      <p:sp>
        <p:nvSpPr>
          <p:cNvPr id="6" name="Rechteck 5"/>
          <p:cNvSpPr/>
          <p:nvPr/>
        </p:nvSpPr>
        <p:spPr>
          <a:xfrm>
            <a:off x="251520" y="332656"/>
            <a:ext cx="8424936" cy="1152128"/>
          </a:xfrm>
          <a:prstGeom prst="rect">
            <a:avLst/>
          </a:prstGeom>
          <a:solidFill>
            <a:srgbClr val="4BACC6"/>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smtClean="0">
                <a:solidFill>
                  <a:schemeClr val="tx2"/>
                </a:solidFill>
              </a:rPr>
              <a:t>Verschiedene Formate der Konfliktbearbeitung und Leistungen des Konfliktauftrags: Mediation</a:t>
            </a:r>
            <a:endParaRPr lang="de-DE" sz="3200" dirty="0" smtClean="0">
              <a:solidFill>
                <a:schemeClr val="tx2"/>
              </a:solidFill>
            </a:endParaRPr>
          </a:p>
        </p:txBody>
      </p:sp>
      <p:sp>
        <p:nvSpPr>
          <p:cNvPr id="5" name="Rechteck 4"/>
          <p:cNvSpPr/>
          <p:nvPr/>
        </p:nvSpPr>
        <p:spPr>
          <a:xfrm>
            <a:off x="3995936" y="6525344"/>
            <a:ext cx="4680520" cy="288032"/>
          </a:xfrm>
          <a:prstGeom prst="rect">
            <a:avLst/>
          </a:prstGeom>
          <a:solidFill>
            <a:schemeClr val="accent5"/>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000" b="1" dirty="0" smtClean="0">
                <a:solidFill>
                  <a:schemeClr val="tx2"/>
                </a:solidFill>
              </a:rPr>
              <a:t>Renate Blank - Zentrale Konfliktberatungsstelle der EKHN – November 2017</a:t>
            </a:r>
            <a:endParaRPr lang="de-DE" sz="1000" b="1" dirty="0">
              <a:solidFill>
                <a:schemeClr val="tx2"/>
              </a:solidFill>
            </a:endParaRPr>
          </a:p>
        </p:txBody>
      </p:sp>
    </p:spTree>
    <p:extLst>
      <p:ext uri="{BB962C8B-B14F-4D97-AF65-F5344CB8AC3E}">
        <p14:creationId xmlns:p14="http://schemas.microsoft.com/office/powerpoint/2010/main" val="3289934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51520" y="1556792"/>
            <a:ext cx="8496944" cy="4824536"/>
          </a:xfrm>
          <a:solidFill>
            <a:srgbClr val="B7DEE8"/>
          </a:solidFill>
          <a:ln w="6350">
            <a:solidFill>
              <a:schemeClr val="accent1"/>
            </a:solidFill>
          </a:ln>
        </p:spPr>
        <p:txBody>
          <a:bodyPr>
            <a:noAutofit/>
          </a:bodyPr>
          <a:lstStyle/>
          <a:p>
            <a:pPr algn="just"/>
            <a:r>
              <a:rPr lang="de-DE" sz="2800" dirty="0" smtClean="0">
                <a:solidFill>
                  <a:schemeClr val="tx2"/>
                </a:solidFill>
              </a:rPr>
              <a:t>Bei der </a:t>
            </a:r>
            <a:r>
              <a:rPr lang="de-DE" sz="2800" b="1" dirty="0" smtClean="0">
                <a:solidFill>
                  <a:srgbClr val="FF0000"/>
                </a:solidFill>
              </a:rPr>
              <a:t>Krisenintervention</a:t>
            </a:r>
            <a:r>
              <a:rPr lang="de-DE" sz="2800" dirty="0" smtClean="0">
                <a:solidFill>
                  <a:schemeClr val="tx2"/>
                </a:solidFill>
              </a:rPr>
              <a:t> geht es um eine schnelle Intervention, um die Wahrnehmung von Aufsicht und Fürsorge / Schutz. Dienstrechtliche Eingriffe durch Vor-gesetzte sind angezeigt. </a:t>
            </a:r>
          </a:p>
          <a:p>
            <a:pPr marL="457200" indent="-457200" algn="just">
              <a:buClr>
                <a:srgbClr val="FF0000"/>
              </a:buClr>
              <a:buFont typeface="Wingdings" panose="05000000000000000000" pitchFamily="2" charset="2"/>
              <a:buChar char="Ø"/>
            </a:pPr>
            <a:r>
              <a:rPr lang="de-DE" sz="2800" dirty="0" smtClean="0">
                <a:solidFill>
                  <a:schemeClr val="tx2"/>
                </a:solidFill>
              </a:rPr>
              <a:t>Beratung agiert an dieser Stelle direktiv unter Einbeziehung der Vorgesetzten/Aufsichtsfunktionen. </a:t>
            </a:r>
          </a:p>
          <a:p>
            <a:pPr algn="just"/>
            <a:r>
              <a:rPr lang="de-DE" sz="2800" dirty="0" smtClean="0">
                <a:solidFill>
                  <a:schemeClr val="tx2"/>
                </a:solidFill>
              </a:rPr>
              <a:t>Das psychologische Krisentelefon des Zentrums für Seelsorge und Beratung der EKHN kann hier genutzt werden und ist für die ratsuchende Person kostenlos (Jutta </a:t>
            </a:r>
            <a:r>
              <a:rPr lang="de-DE" sz="2800" dirty="0" err="1" smtClean="0">
                <a:solidFill>
                  <a:schemeClr val="tx2"/>
                </a:solidFill>
              </a:rPr>
              <a:t>Lutzi</a:t>
            </a:r>
            <a:r>
              <a:rPr lang="de-DE" sz="2800" dirty="0" smtClean="0">
                <a:solidFill>
                  <a:schemeClr val="tx2"/>
                </a:solidFill>
              </a:rPr>
              <a:t>: </a:t>
            </a:r>
            <a:r>
              <a:rPr lang="de-DE" sz="2800" smtClean="0">
                <a:solidFill>
                  <a:schemeClr val="tx2"/>
                </a:solidFill>
              </a:rPr>
              <a:t>06031-162950).</a:t>
            </a:r>
            <a:endParaRPr lang="de-DE" sz="2800" dirty="0" smtClean="0">
              <a:solidFill>
                <a:schemeClr val="tx2"/>
              </a:solidFill>
            </a:endParaRPr>
          </a:p>
          <a:p>
            <a:pPr algn="just"/>
            <a:endParaRPr lang="de-DE" sz="2800" dirty="0" smtClean="0">
              <a:solidFill>
                <a:schemeClr val="tx2"/>
              </a:solidFill>
            </a:endParaRPr>
          </a:p>
          <a:p>
            <a:pPr algn="just"/>
            <a:endParaRPr lang="de-DE" sz="2500" dirty="0" smtClean="0">
              <a:solidFill>
                <a:schemeClr val="tx2"/>
              </a:solidFill>
            </a:endParaRPr>
          </a:p>
        </p:txBody>
      </p:sp>
      <p:sp>
        <p:nvSpPr>
          <p:cNvPr id="6" name="Rechteck 5"/>
          <p:cNvSpPr/>
          <p:nvPr/>
        </p:nvSpPr>
        <p:spPr>
          <a:xfrm>
            <a:off x="251520" y="332656"/>
            <a:ext cx="8496944" cy="1152128"/>
          </a:xfrm>
          <a:prstGeom prst="rect">
            <a:avLst/>
          </a:prstGeom>
          <a:solidFill>
            <a:srgbClr val="4BACC6"/>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000" b="1" dirty="0" smtClean="0">
                <a:solidFill>
                  <a:schemeClr val="tx2"/>
                </a:solidFill>
              </a:rPr>
              <a:t>Verschiedene Formate der Konfliktbearbeitung und Leistungen des Konfliktauftrags: Krisenintervention</a:t>
            </a:r>
            <a:endParaRPr lang="de-DE" sz="3000" dirty="0" smtClean="0">
              <a:solidFill>
                <a:schemeClr val="tx2"/>
              </a:solidFill>
            </a:endParaRPr>
          </a:p>
        </p:txBody>
      </p:sp>
      <p:sp>
        <p:nvSpPr>
          <p:cNvPr id="5" name="Rechteck 4"/>
          <p:cNvSpPr/>
          <p:nvPr/>
        </p:nvSpPr>
        <p:spPr>
          <a:xfrm>
            <a:off x="3995936" y="6525344"/>
            <a:ext cx="4680520" cy="288032"/>
          </a:xfrm>
          <a:prstGeom prst="rect">
            <a:avLst/>
          </a:prstGeom>
          <a:solidFill>
            <a:schemeClr val="accent5"/>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000" b="1" dirty="0" smtClean="0">
                <a:solidFill>
                  <a:schemeClr val="tx2"/>
                </a:solidFill>
              </a:rPr>
              <a:t>Renate Blank - Zentrale Konfliktberatungsstelle der EKHN – November 2017</a:t>
            </a:r>
            <a:endParaRPr lang="de-DE" sz="1000" b="1" dirty="0">
              <a:solidFill>
                <a:schemeClr val="tx2"/>
              </a:solidFill>
            </a:endParaRPr>
          </a:p>
        </p:txBody>
      </p:sp>
    </p:spTree>
    <p:extLst>
      <p:ext uri="{BB962C8B-B14F-4D97-AF65-F5344CB8AC3E}">
        <p14:creationId xmlns:p14="http://schemas.microsoft.com/office/powerpoint/2010/main" val="719775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51520" y="1556792"/>
            <a:ext cx="8496944" cy="4824536"/>
          </a:xfrm>
          <a:solidFill>
            <a:srgbClr val="B7DEE8"/>
          </a:solidFill>
          <a:ln w="6350">
            <a:solidFill>
              <a:schemeClr val="accent1"/>
            </a:solidFill>
          </a:ln>
        </p:spPr>
        <p:txBody>
          <a:bodyPr>
            <a:noAutofit/>
          </a:bodyPr>
          <a:lstStyle/>
          <a:p>
            <a:pPr algn="just"/>
            <a:r>
              <a:rPr lang="de-DE" sz="2800" dirty="0" smtClean="0">
                <a:solidFill>
                  <a:schemeClr val="tx2"/>
                </a:solidFill>
              </a:rPr>
              <a:t>Die </a:t>
            </a:r>
            <a:r>
              <a:rPr lang="de-DE" sz="2800" b="1" dirty="0" smtClean="0">
                <a:solidFill>
                  <a:srgbClr val="FF0000"/>
                </a:solidFill>
              </a:rPr>
              <a:t>Supervision</a:t>
            </a:r>
            <a:r>
              <a:rPr lang="de-DE" sz="2800" dirty="0" smtClean="0">
                <a:solidFill>
                  <a:schemeClr val="tx2"/>
                </a:solidFill>
              </a:rPr>
              <a:t> ist eine Möglichkeit zur Unterstützung von Beteiligten (Einzelsupervision, Teamsupervision) </a:t>
            </a:r>
            <a:r>
              <a:rPr lang="de-DE" sz="2800" u="sng" dirty="0" smtClean="0">
                <a:solidFill>
                  <a:schemeClr val="tx2"/>
                </a:solidFill>
              </a:rPr>
              <a:t>bei noch nicht eskalierten </a:t>
            </a:r>
            <a:r>
              <a:rPr lang="de-DE" sz="2800" dirty="0" smtClean="0">
                <a:solidFill>
                  <a:schemeClr val="tx2"/>
                </a:solidFill>
              </a:rPr>
              <a:t>Konflikten.</a:t>
            </a:r>
            <a:r>
              <a:rPr lang="de-DE" sz="2800" b="1" dirty="0" smtClean="0">
                <a:solidFill>
                  <a:schemeClr val="tx2"/>
                </a:solidFill>
              </a:rPr>
              <a:t> </a:t>
            </a:r>
          </a:p>
          <a:p>
            <a:pPr marL="457200" indent="-457200" algn="just">
              <a:buClr>
                <a:srgbClr val="FF0000"/>
              </a:buClr>
              <a:buFont typeface="Wingdings" panose="05000000000000000000" pitchFamily="2" charset="2"/>
              <a:buChar char="Ø"/>
            </a:pPr>
            <a:r>
              <a:rPr lang="de-DE" sz="2800" dirty="0" smtClean="0">
                <a:solidFill>
                  <a:schemeClr val="tx2"/>
                </a:solidFill>
              </a:rPr>
              <a:t>Sie kann Beratung bei hocheskalierten Konflikten unterstützen und ist ein Mittel der Qualitäts-sicherung durch Fallreflektion.</a:t>
            </a:r>
          </a:p>
          <a:p>
            <a:r>
              <a:rPr lang="de-DE" sz="2800" dirty="0" smtClean="0"/>
              <a:t> </a:t>
            </a:r>
          </a:p>
          <a:p>
            <a:pPr algn="just"/>
            <a:endParaRPr lang="de-DE" sz="2500" dirty="0" smtClean="0">
              <a:solidFill>
                <a:schemeClr val="tx2"/>
              </a:solidFill>
            </a:endParaRPr>
          </a:p>
        </p:txBody>
      </p:sp>
      <p:sp>
        <p:nvSpPr>
          <p:cNvPr id="6" name="Rechteck 5"/>
          <p:cNvSpPr/>
          <p:nvPr/>
        </p:nvSpPr>
        <p:spPr>
          <a:xfrm>
            <a:off x="251520" y="332656"/>
            <a:ext cx="8496944" cy="1152128"/>
          </a:xfrm>
          <a:prstGeom prst="rect">
            <a:avLst/>
          </a:prstGeom>
          <a:solidFill>
            <a:srgbClr val="4BACC6"/>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000" b="1" dirty="0" smtClean="0">
                <a:solidFill>
                  <a:schemeClr val="tx2"/>
                </a:solidFill>
              </a:rPr>
              <a:t>Verschiedene Formate der Konfliktbearbeitung und Leistungen des Konfliktauftrags: Supervision</a:t>
            </a:r>
            <a:endParaRPr lang="de-DE" sz="3000" dirty="0" smtClean="0">
              <a:solidFill>
                <a:schemeClr val="tx2"/>
              </a:solidFill>
            </a:endParaRPr>
          </a:p>
        </p:txBody>
      </p:sp>
      <p:sp>
        <p:nvSpPr>
          <p:cNvPr id="4" name="Rechteck 3"/>
          <p:cNvSpPr/>
          <p:nvPr/>
        </p:nvSpPr>
        <p:spPr>
          <a:xfrm>
            <a:off x="4067944" y="6525344"/>
            <a:ext cx="4680520" cy="288032"/>
          </a:xfrm>
          <a:prstGeom prst="rect">
            <a:avLst/>
          </a:prstGeom>
          <a:solidFill>
            <a:schemeClr val="accent5"/>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000" b="1" dirty="0" smtClean="0">
                <a:solidFill>
                  <a:schemeClr val="tx2"/>
                </a:solidFill>
              </a:rPr>
              <a:t>Renate Blank - Zentrale Konfliktberatungsstelle der EKHN – November 2017</a:t>
            </a:r>
            <a:endParaRPr lang="de-DE" sz="1000" b="1" dirty="0">
              <a:solidFill>
                <a:schemeClr val="tx2"/>
              </a:solidFill>
            </a:endParaRPr>
          </a:p>
        </p:txBody>
      </p:sp>
    </p:spTree>
    <p:extLst>
      <p:ext uri="{BB962C8B-B14F-4D97-AF65-F5344CB8AC3E}">
        <p14:creationId xmlns:p14="http://schemas.microsoft.com/office/powerpoint/2010/main" val="188759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332656"/>
            <a:ext cx="8280920" cy="6120679"/>
          </a:xfrm>
          <a:solidFill>
            <a:srgbClr val="B7DEE8"/>
          </a:solidFill>
          <a:ln w="6350">
            <a:solidFill>
              <a:schemeClr val="tx2"/>
            </a:solidFill>
          </a:ln>
        </p:spPr>
        <p:txBody>
          <a:bodyPr/>
          <a:lstStyle/>
          <a:p>
            <a:r>
              <a:rPr lang="de-DE" b="1" dirty="0" smtClean="0">
                <a:solidFill>
                  <a:schemeClr val="tx2"/>
                </a:solidFill>
              </a:rPr>
              <a:t>Was sollten Sie über Konflikte und Mobbing wissen? </a:t>
            </a:r>
            <a:endParaRPr lang="de-DE" b="1" dirty="0">
              <a:solidFill>
                <a:schemeClr val="tx2"/>
              </a:solidFill>
            </a:endParaRPr>
          </a:p>
        </p:txBody>
      </p:sp>
      <p:sp>
        <p:nvSpPr>
          <p:cNvPr id="4" name="Rechteck 3"/>
          <p:cNvSpPr/>
          <p:nvPr/>
        </p:nvSpPr>
        <p:spPr>
          <a:xfrm>
            <a:off x="4067944" y="6561159"/>
            <a:ext cx="4680520" cy="216403"/>
          </a:xfrm>
          <a:prstGeom prst="rect">
            <a:avLst/>
          </a:prstGeom>
          <a:solidFill>
            <a:schemeClr val="accent5"/>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000" b="1" dirty="0" smtClean="0">
                <a:solidFill>
                  <a:schemeClr val="tx2"/>
                </a:solidFill>
              </a:rPr>
              <a:t>Renate Blank - Zentrale Konfliktberatungsstelle der EKHN – Oktober 2017</a:t>
            </a:r>
            <a:endParaRPr lang="de-DE" sz="1000" b="1" dirty="0">
              <a:solidFill>
                <a:schemeClr val="tx2"/>
              </a:solidFill>
            </a:endParaRPr>
          </a:p>
        </p:txBody>
      </p:sp>
    </p:spTree>
    <p:extLst>
      <p:ext uri="{BB962C8B-B14F-4D97-AF65-F5344CB8AC3E}">
        <p14:creationId xmlns:p14="http://schemas.microsoft.com/office/powerpoint/2010/main" val="1311397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700809"/>
            <a:ext cx="7774632" cy="1899642"/>
          </a:xfrm>
        </p:spPr>
        <p:txBody>
          <a:bodyPr>
            <a:normAutofit fontScale="90000"/>
          </a:bodyPr>
          <a:lstStyle/>
          <a:p>
            <a:r>
              <a:rPr lang="de-DE" dirty="0" smtClean="0">
                <a:solidFill>
                  <a:schemeClr val="bg1"/>
                </a:solidFill>
              </a:rPr>
              <a:t/>
            </a:r>
            <a:br>
              <a:rPr lang="de-DE" dirty="0" smtClean="0">
                <a:solidFill>
                  <a:schemeClr val="bg1"/>
                </a:solidFill>
              </a:rPr>
            </a:br>
            <a:r>
              <a:rPr lang="de-DE" dirty="0" smtClean="0"/>
              <a:t/>
            </a:r>
            <a:br>
              <a:rPr lang="de-DE" dirty="0" smtClean="0"/>
            </a:br>
            <a:r>
              <a:rPr lang="de-DE" sz="4800" dirty="0" smtClean="0">
                <a:solidFill>
                  <a:prstClr val="white"/>
                </a:solidFill>
                <a:latin typeface="Calibri Light" panose="020F0302020204030204"/>
              </a:rPr>
              <a:t>Die </a:t>
            </a:r>
            <a:r>
              <a:rPr lang="de-DE" sz="4800" dirty="0">
                <a:solidFill>
                  <a:prstClr val="white"/>
                </a:solidFill>
                <a:latin typeface="Calibri Light" panose="020F0302020204030204"/>
              </a:rPr>
              <a:t>Zentrale Konfliktberatungsstelle der </a:t>
            </a:r>
            <a:r>
              <a:rPr lang="de-DE" sz="4800" dirty="0" err="1">
                <a:solidFill>
                  <a:prstClr val="white"/>
                </a:solidFill>
                <a:latin typeface="Calibri Light" panose="020F0302020204030204"/>
              </a:rPr>
              <a:t>EKHN</a:t>
            </a:r>
            <a:r>
              <a:rPr lang="de-DE" dirty="0" err="1" smtClean="0">
                <a:solidFill>
                  <a:schemeClr val="bg1"/>
                </a:solidFill>
              </a:rPr>
              <a:t>beratungsstelle</a:t>
            </a:r>
            <a:r>
              <a:rPr lang="de-DE" dirty="0" smtClean="0">
                <a:solidFill>
                  <a:schemeClr val="bg1"/>
                </a:solidFill>
              </a:rPr>
              <a:t> der EKHN</a:t>
            </a:r>
            <a:endParaRPr lang="de-DE" dirty="0"/>
          </a:p>
        </p:txBody>
      </p:sp>
      <p:sp>
        <p:nvSpPr>
          <p:cNvPr id="3" name="Untertitel 2"/>
          <p:cNvSpPr>
            <a:spLocks noGrp="1"/>
          </p:cNvSpPr>
          <p:nvPr>
            <p:ph type="subTitle" idx="1"/>
          </p:nvPr>
        </p:nvSpPr>
        <p:spPr/>
        <p:txBody>
          <a:bodyPr>
            <a:normAutofit/>
          </a:bodyPr>
          <a:lstStyle/>
          <a:p>
            <a:endParaRPr lang="de-DE" dirty="0" smtClean="0"/>
          </a:p>
        </p:txBody>
      </p:sp>
      <p:sp>
        <p:nvSpPr>
          <p:cNvPr id="4" name="Rechteck 3"/>
          <p:cNvSpPr/>
          <p:nvPr/>
        </p:nvSpPr>
        <p:spPr>
          <a:xfrm>
            <a:off x="481946" y="1772816"/>
            <a:ext cx="8352928" cy="4607483"/>
          </a:xfrm>
          <a:prstGeom prst="rect">
            <a:avLst/>
          </a:prstGeom>
          <a:solidFill>
            <a:schemeClr val="accent5">
              <a:lumMod val="40000"/>
              <a:lumOff val="60000"/>
            </a:schemeClr>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4499992" y="6597352"/>
            <a:ext cx="4320480" cy="216024"/>
          </a:xfrm>
          <a:prstGeom prst="rect">
            <a:avLst/>
          </a:prstGeom>
          <a:solidFill>
            <a:schemeClr val="accent5"/>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dirty="0" smtClean="0">
                <a:solidFill>
                  <a:schemeClr val="tx2"/>
                </a:solidFill>
              </a:rPr>
              <a:t>Renate Blank – Zentrale Konfliktberatungsstelle der EKHN – September 2017</a:t>
            </a:r>
            <a:endParaRPr lang="de-DE" sz="1000" b="1" dirty="0">
              <a:solidFill>
                <a:schemeClr val="tx2"/>
              </a:solidFill>
            </a:endParaRPr>
          </a:p>
        </p:txBody>
      </p:sp>
      <p:sp>
        <p:nvSpPr>
          <p:cNvPr id="5" name="Rechteck 4"/>
          <p:cNvSpPr/>
          <p:nvPr/>
        </p:nvSpPr>
        <p:spPr>
          <a:xfrm>
            <a:off x="481946" y="291980"/>
            <a:ext cx="8338526" cy="136815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smtClean="0">
                <a:solidFill>
                  <a:schemeClr val="tx2"/>
                </a:solidFill>
              </a:rPr>
              <a:t>Was sollten Sie über </a:t>
            </a:r>
            <a:r>
              <a:rPr lang="de-DE" sz="4000" dirty="0" smtClean="0">
                <a:solidFill>
                  <a:srgbClr val="FF0000"/>
                </a:solidFill>
              </a:rPr>
              <a:t>Konflikte</a:t>
            </a:r>
            <a:r>
              <a:rPr lang="de-DE" sz="4000" dirty="0" smtClean="0">
                <a:solidFill>
                  <a:schemeClr val="tx2"/>
                </a:solidFill>
              </a:rPr>
              <a:t> und </a:t>
            </a:r>
            <a:r>
              <a:rPr lang="de-DE" sz="4000" dirty="0" smtClean="0">
                <a:solidFill>
                  <a:srgbClr val="FF0000"/>
                </a:solidFill>
              </a:rPr>
              <a:t>Mobbing</a:t>
            </a:r>
            <a:r>
              <a:rPr lang="de-DE" sz="4000" dirty="0" smtClean="0">
                <a:solidFill>
                  <a:schemeClr val="tx2"/>
                </a:solidFill>
              </a:rPr>
              <a:t> wissen? </a:t>
            </a:r>
            <a:endParaRPr lang="de-DE" sz="4000" dirty="0">
              <a:solidFill>
                <a:schemeClr val="tx2"/>
              </a:solidFill>
            </a:endParaRPr>
          </a:p>
        </p:txBody>
      </p:sp>
      <p:sp>
        <p:nvSpPr>
          <p:cNvPr id="8" name="Rechteck 7"/>
          <p:cNvSpPr/>
          <p:nvPr/>
        </p:nvSpPr>
        <p:spPr>
          <a:xfrm>
            <a:off x="481946" y="1772816"/>
            <a:ext cx="8338526" cy="4678204"/>
          </a:xfrm>
          <a:prstGeom prst="rect">
            <a:avLst/>
          </a:prstGeom>
          <a:solidFill>
            <a:srgbClr val="DBEEF4"/>
          </a:solidFill>
          <a:ln>
            <a:noFill/>
          </a:ln>
        </p:spPr>
        <p:txBody>
          <a:bodyPr wrap="square">
            <a:spAutoFit/>
          </a:bodyPr>
          <a:lstStyle/>
          <a:p>
            <a:r>
              <a:rPr lang="de-DE" sz="3200" b="1" dirty="0">
                <a:solidFill>
                  <a:srgbClr val="FF0000"/>
                </a:solidFill>
              </a:rPr>
              <a:t>Ein </a:t>
            </a:r>
            <a:r>
              <a:rPr lang="de-DE" sz="3200" b="1" dirty="0" smtClean="0">
                <a:solidFill>
                  <a:srgbClr val="FF0000"/>
                </a:solidFill>
              </a:rPr>
              <a:t>Konflikt </a:t>
            </a:r>
            <a:r>
              <a:rPr lang="de-DE" sz="3200" dirty="0" smtClean="0">
                <a:solidFill>
                  <a:schemeClr val="tx2"/>
                </a:solidFill>
              </a:rPr>
              <a:t>ist </a:t>
            </a:r>
            <a:r>
              <a:rPr lang="de-DE" sz="3200" dirty="0">
                <a:solidFill>
                  <a:schemeClr val="tx2"/>
                </a:solidFill>
              </a:rPr>
              <a:t>mehr als ein Problem und weniger als eine Katastrophe </a:t>
            </a:r>
            <a:r>
              <a:rPr lang="de-DE" sz="3200" dirty="0" smtClean="0">
                <a:solidFill>
                  <a:schemeClr val="tx2"/>
                </a:solidFill>
              </a:rPr>
              <a:t>… </a:t>
            </a:r>
          </a:p>
          <a:p>
            <a:pPr>
              <a:lnSpc>
                <a:spcPts val="1200"/>
              </a:lnSpc>
            </a:pPr>
            <a:endParaRPr lang="de-DE" sz="3200" dirty="0">
              <a:solidFill>
                <a:schemeClr val="tx2"/>
              </a:solidFill>
            </a:endParaRPr>
          </a:p>
          <a:p>
            <a:r>
              <a:rPr lang="de-DE" sz="3200" dirty="0">
                <a:solidFill>
                  <a:schemeClr val="tx2"/>
                </a:solidFill>
              </a:rPr>
              <a:t>…ist eine Unvereinbarkeit (im Denken, Fühlen, Wahrnehmen, Wollen, Handeln) </a:t>
            </a:r>
            <a:r>
              <a:rPr lang="de-DE" sz="3200" dirty="0" smtClean="0">
                <a:solidFill>
                  <a:schemeClr val="tx2"/>
                </a:solidFill>
              </a:rPr>
              <a:t>von mindestens </a:t>
            </a:r>
            <a:r>
              <a:rPr lang="de-DE" sz="3200" dirty="0">
                <a:solidFill>
                  <a:schemeClr val="tx2"/>
                </a:solidFill>
              </a:rPr>
              <a:t>zwei Parteien, die von mindestens einer Partei als solche empfunden </a:t>
            </a:r>
            <a:r>
              <a:rPr lang="de-DE" sz="3200" dirty="0" smtClean="0">
                <a:solidFill>
                  <a:schemeClr val="tx2"/>
                </a:solidFill>
              </a:rPr>
              <a:t>wird. Ein Konflikt </a:t>
            </a:r>
            <a:r>
              <a:rPr lang="de-DE" sz="3200" dirty="0" err="1" smtClean="0">
                <a:solidFill>
                  <a:schemeClr val="tx2"/>
                </a:solidFill>
              </a:rPr>
              <a:t>beein-trächtigt</a:t>
            </a:r>
            <a:r>
              <a:rPr lang="de-DE" sz="3200" dirty="0">
                <a:solidFill>
                  <a:schemeClr val="tx2"/>
                </a:solidFill>
              </a:rPr>
              <a:t>, das Eigene zu verwirklichen </a:t>
            </a:r>
            <a:r>
              <a:rPr lang="de-DE" sz="3200" dirty="0" smtClean="0">
                <a:solidFill>
                  <a:schemeClr val="tx2"/>
                </a:solidFill>
              </a:rPr>
              <a:t>(</a:t>
            </a:r>
            <a:r>
              <a:rPr lang="de-DE" sz="3200" dirty="0">
                <a:solidFill>
                  <a:schemeClr val="tx2"/>
                </a:solidFill>
              </a:rPr>
              <a:t>nach Friedrich </a:t>
            </a:r>
            <a:r>
              <a:rPr lang="de-DE" sz="3200" dirty="0" err="1">
                <a:solidFill>
                  <a:schemeClr val="tx2"/>
                </a:solidFill>
              </a:rPr>
              <a:t>Glasl</a:t>
            </a:r>
            <a:r>
              <a:rPr lang="de-DE" sz="3200" dirty="0" smtClean="0">
                <a:solidFill>
                  <a:schemeClr val="tx2"/>
                </a:solidFill>
              </a:rPr>
              <a:t>).</a:t>
            </a:r>
          </a:p>
          <a:p>
            <a:endParaRPr lang="de-DE" sz="3200" dirty="0" smtClean="0">
              <a:solidFill>
                <a:schemeClr val="tx2"/>
              </a:solidFill>
            </a:endParaRPr>
          </a:p>
        </p:txBody>
      </p:sp>
    </p:spTree>
    <p:extLst>
      <p:ext uri="{BB962C8B-B14F-4D97-AF65-F5344CB8AC3E}">
        <p14:creationId xmlns:p14="http://schemas.microsoft.com/office/powerpoint/2010/main" val="16387044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700809"/>
            <a:ext cx="7774632" cy="1899642"/>
          </a:xfrm>
        </p:spPr>
        <p:txBody>
          <a:bodyPr>
            <a:normAutofit fontScale="90000"/>
          </a:bodyPr>
          <a:lstStyle/>
          <a:p>
            <a:r>
              <a:rPr lang="de-DE" dirty="0" smtClean="0">
                <a:solidFill>
                  <a:schemeClr val="bg1"/>
                </a:solidFill>
              </a:rPr>
              <a:t/>
            </a:r>
            <a:br>
              <a:rPr lang="de-DE" dirty="0" smtClean="0">
                <a:solidFill>
                  <a:schemeClr val="bg1"/>
                </a:solidFill>
              </a:rPr>
            </a:br>
            <a:r>
              <a:rPr lang="de-DE" dirty="0" smtClean="0"/>
              <a:t/>
            </a:r>
            <a:br>
              <a:rPr lang="de-DE" dirty="0" smtClean="0"/>
            </a:br>
            <a:r>
              <a:rPr lang="de-DE" sz="4800" dirty="0" smtClean="0">
                <a:solidFill>
                  <a:prstClr val="white"/>
                </a:solidFill>
                <a:latin typeface="Calibri Light" panose="020F0302020204030204"/>
              </a:rPr>
              <a:t>Die </a:t>
            </a:r>
            <a:r>
              <a:rPr lang="de-DE" sz="4800" dirty="0">
                <a:solidFill>
                  <a:prstClr val="white"/>
                </a:solidFill>
                <a:latin typeface="Calibri Light" panose="020F0302020204030204"/>
              </a:rPr>
              <a:t>Zentrale Konfliktberatungsstelle der </a:t>
            </a:r>
            <a:r>
              <a:rPr lang="de-DE" sz="4800" dirty="0" err="1">
                <a:solidFill>
                  <a:prstClr val="white"/>
                </a:solidFill>
                <a:latin typeface="Calibri Light" panose="020F0302020204030204"/>
              </a:rPr>
              <a:t>EKHN</a:t>
            </a:r>
            <a:r>
              <a:rPr lang="de-DE" dirty="0" err="1" smtClean="0">
                <a:solidFill>
                  <a:schemeClr val="bg1"/>
                </a:solidFill>
              </a:rPr>
              <a:t>beratungsstelle</a:t>
            </a:r>
            <a:r>
              <a:rPr lang="de-DE" dirty="0" smtClean="0">
                <a:solidFill>
                  <a:schemeClr val="bg1"/>
                </a:solidFill>
              </a:rPr>
              <a:t> der EKHN</a:t>
            </a:r>
            <a:endParaRPr lang="de-DE" dirty="0"/>
          </a:p>
        </p:txBody>
      </p:sp>
      <p:sp>
        <p:nvSpPr>
          <p:cNvPr id="3" name="Untertitel 2"/>
          <p:cNvSpPr>
            <a:spLocks noGrp="1"/>
          </p:cNvSpPr>
          <p:nvPr>
            <p:ph type="subTitle" idx="1"/>
          </p:nvPr>
        </p:nvSpPr>
        <p:spPr/>
        <p:txBody>
          <a:bodyPr>
            <a:normAutofit/>
          </a:bodyPr>
          <a:lstStyle/>
          <a:p>
            <a:endParaRPr lang="de-DE" dirty="0" smtClean="0"/>
          </a:p>
        </p:txBody>
      </p:sp>
      <p:sp>
        <p:nvSpPr>
          <p:cNvPr id="4" name="Rechteck 3"/>
          <p:cNvSpPr/>
          <p:nvPr/>
        </p:nvSpPr>
        <p:spPr>
          <a:xfrm>
            <a:off x="496348" y="1484784"/>
            <a:ext cx="8396132" cy="5040560"/>
          </a:xfrm>
          <a:prstGeom prst="rect">
            <a:avLst/>
          </a:prstGeom>
          <a:solidFill>
            <a:schemeClr val="accent5">
              <a:lumMod val="40000"/>
              <a:lumOff val="60000"/>
            </a:schemeClr>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4499992" y="6597352"/>
            <a:ext cx="4320480" cy="216024"/>
          </a:xfrm>
          <a:prstGeom prst="rect">
            <a:avLst/>
          </a:prstGeom>
          <a:solidFill>
            <a:schemeClr val="accent5"/>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dirty="0" smtClean="0">
                <a:solidFill>
                  <a:schemeClr val="tx2"/>
                </a:solidFill>
              </a:rPr>
              <a:t>Renate Blank – Zentrale Konfliktberatungsstelle der EKHN – September 2017</a:t>
            </a:r>
            <a:endParaRPr lang="de-DE" sz="1000" b="1" dirty="0">
              <a:solidFill>
                <a:schemeClr val="tx2"/>
              </a:solidFill>
            </a:endParaRPr>
          </a:p>
        </p:txBody>
      </p:sp>
      <p:sp>
        <p:nvSpPr>
          <p:cNvPr id="5" name="Rechteck 4"/>
          <p:cNvSpPr/>
          <p:nvPr/>
        </p:nvSpPr>
        <p:spPr>
          <a:xfrm>
            <a:off x="496348" y="260648"/>
            <a:ext cx="8338526" cy="1152128"/>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chemeClr val="tx2"/>
                </a:solidFill>
              </a:rPr>
              <a:t>Was sollten Sie über </a:t>
            </a:r>
            <a:r>
              <a:rPr lang="de-DE" sz="4000" b="1" dirty="0" smtClean="0">
                <a:solidFill>
                  <a:srgbClr val="FF0000"/>
                </a:solidFill>
              </a:rPr>
              <a:t>Konflikte</a:t>
            </a:r>
            <a:r>
              <a:rPr lang="de-DE" sz="4000" b="1" dirty="0" smtClean="0">
                <a:solidFill>
                  <a:schemeClr val="tx2"/>
                </a:solidFill>
              </a:rPr>
              <a:t> und </a:t>
            </a:r>
          </a:p>
          <a:p>
            <a:pPr algn="ctr"/>
            <a:r>
              <a:rPr lang="de-DE" sz="4000" b="1" dirty="0" smtClean="0">
                <a:solidFill>
                  <a:srgbClr val="FF0000"/>
                </a:solidFill>
              </a:rPr>
              <a:t>Mobbing</a:t>
            </a:r>
            <a:r>
              <a:rPr lang="de-DE" sz="4000" b="1" dirty="0" smtClean="0">
                <a:solidFill>
                  <a:schemeClr val="tx2"/>
                </a:solidFill>
              </a:rPr>
              <a:t> wissen? </a:t>
            </a:r>
            <a:endParaRPr lang="de-DE" sz="4000" b="1" dirty="0">
              <a:solidFill>
                <a:schemeClr val="tx2"/>
              </a:solidFill>
            </a:endParaRPr>
          </a:p>
        </p:txBody>
      </p:sp>
      <p:sp>
        <p:nvSpPr>
          <p:cNvPr id="9" name="Rechteck 8"/>
          <p:cNvSpPr/>
          <p:nvPr/>
        </p:nvSpPr>
        <p:spPr>
          <a:xfrm>
            <a:off x="496348" y="1412776"/>
            <a:ext cx="8324124" cy="5292588"/>
          </a:xfrm>
          <a:prstGeom prst="rect">
            <a:avLst/>
          </a:prstGeom>
          <a:solidFill>
            <a:srgbClr val="DBEEF4"/>
          </a:solidFill>
          <a:ln>
            <a:noFill/>
          </a:ln>
        </p:spPr>
        <p:txBody>
          <a:bodyPr wrap="square">
            <a:spAutoFit/>
          </a:bodyPr>
          <a:lstStyle/>
          <a:p>
            <a:pPr marL="0" lvl="1" indent="0" defTabSz="801688">
              <a:lnSpc>
                <a:spcPts val="400"/>
              </a:lnSpc>
              <a:spcBef>
                <a:spcPts val="875"/>
              </a:spcBef>
              <a:buNone/>
              <a:defRPr/>
            </a:pPr>
            <a:endParaRPr lang="de-DE" altLang="de-DE" sz="2100" b="1" dirty="0">
              <a:solidFill>
                <a:srgbClr val="FF0000"/>
              </a:solidFill>
            </a:endParaRPr>
          </a:p>
          <a:p>
            <a:pPr marL="0" lvl="1" indent="0" defTabSz="801688">
              <a:lnSpc>
                <a:spcPts val="800"/>
              </a:lnSpc>
              <a:spcBef>
                <a:spcPts val="0"/>
              </a:spcBef>
              <a:buNone/>
              <a:defRPr/>
            </a:pPr>
            <a:endParaRPr lang="de-DE" altLang="de-DE" sz="2100" dirty="0">
              <a:solidFill>
                <a:schemeClr val="tx2"/>
              </a:solidFill>
            </a:endParaRPr>
          </a:p>
          <a:p>
            <a:pPr marL="342900" lvl="1" indent="-342900" defTabSz="801688">
              <a:lnSpc>
                <a:spcPct val="110000"/>
              </a:lnSpc>
              <a:spcBef>
                <a:spcPts val="0"/>
              </a:spcBef>
              <a:buClr>
                <a:srgbClr val="FF0000"/>
              </a:buClr>
              <a:buFont typeface="Wingdings" panose="05000000000000000000" pitchFamily="2" charset="2"/>
              <a:buChar char="Ø"/>
              <a:defRPr/>
            </a:pPr>
            <a:r>
              <a:rPr lang="de-DE" altLang="de-DE" sz="2300" b="1" dirty="0" smtClean="0">
                <a:solidFill>
                  <a:srgbClr val="FF0000"/>
                </a:solidFill>
              </a:rPr>
              <a:t>Mobbing</a:t>
            </a:r>
            <a:r>
              <a:rPr lang="de-DE" altLang="de-DE" sz="2200" b="1" dirty="0" smtClean="0">
                <a:solidFill>
                  <a:srgbClr val="FF0000"/>
                </a:solidFill>
              </a:rPr>
              <a:t> </a:t>
            </a:r>
            <a:r>
              <a:rPr lang="de-DE" altLang="de-DE" sz="2200" dirty="0" smtClean="0">
                <a:solidFill>
                  <a:schemeClr val="tx2"/>
                </a:solidFill>
              </a:rPr>
              <a:t>wird </a:t>
            </a:r>
            <a:r>
              <a:rPr lang="de-DE" altLang="de-DE" sz="2200" dirty="0">
                <a:solidFill>
                  <a:schemeClr val="tx2"/>
                </a:solidFill>
              </a:rPr>
              <a:t>fälschlicherweise häufig als Synonym für Konflikte am Arbeitsplatz verwendet,</a:t>
            </a:r>
          </a:p>
          <a:p>
            <a:pPr marL="342900" lvl="1" indent="-342900" defTabSz="801688">
              <a:lnSpc>
                <a:spcPct val="110000"/>
              </a:lnSpc>
              <a:spcBef>
                <a:spcPts val="0"/>
              </a:spcBef>
              <a:buClr>
                <a:srgbClr val="FF0000"/>
              </a:buClr>
              <a:buFont typeface="Wingdings" panose="05000000000000000000" pitchFamily="2" charset="2"/>
              <a:buChar char="Ø"/>
              <a:defRPr/>
            </a:pPr>
            <a:r>
              <a:rPr lang="de-DE" altLang="de-DE" sz="2200" dirty="0">
                <a:solidFill>
                  <a:schemeClr val="tx2"/>
                </a:solidFill>
              </a:rPr>
              <a:t>bewegt sich im Feld der Katastrophe; der Konflikt ist bereits aus dem Ruder gelaufen,</a:t>
            </a:r>
          </a:p>
          <a:p>
            <a:pPr marL="342900" lvl="1" indent="-342900" defTabSz="801688">
              <a:lnSpc>
                <a:spcPct val="110000"/>
              </a:lnSpc>
              <a:spcBef>
                <a:spcPts val="0"/>
              </a:spcBef>
              <a:buClr>
                <a:srgbClr val="FF0000"/>
              </a:buClr>
              <a:buFont typeface="Wingdings" panose="05000000000000000000" pitchFamily="2" charset="2"/>
              <a:buChar char="Ø"/>
              <a:defRPr/>
            </a:pPr>
            <a:r>
              <a:rPr lang="de-DE" altLang="de-DE" sz="2200" dirty="0">
                <a:solidFill>
                  <a:schemeClr val="tx2"/>
                </a:solidFill>
              </a:rPr>
              <a:t>bedeutet, dass eine Person </a:t>
            </a:r>
            <a:r>
              <a:rPr lang="de-DE" altLang="de-DE" sz="2200" b="1" dirty="0">
                <a:solidFill>
                  <a:schemeClr val="tx2"/>
                </a:solidFill>
              </a:rPr>
              <a:t>systematisch</a:t>
            </a:r>
            <a:r>
              <a:rPr lang="de-DE" altLang="de-DE" sz="2200" dirty="0">
                <a:solidFill>
                  <a:schemeClr val="tx2"/>
                </a:solidFill>
              </a:rPr>
              <a:t> durch feindselige </a:t>
            </a:r>
            <a:r>
              <a:rPr lang="de-DE" altLang="de-DE" sz="2200" dirty="0" smtClean="0">
                <a:solidFill>
                  <a:schemeClr val="tx2"/>
                </a:solidFill>
              </a:rPr>
              <a:t>Hand-lungen</a:t>
            </a:r>
            <a:r>
              <a:rPr lang="de-DE" altLang="de-DE" sz="2200" dirty="0">
                <a:solidFill>
                  <a:schemeClr val="tx2"/>
                </a:solidFill>
              </a:rPr>
              <a:t>, über einen längeren Zeitraum </a:t>
            </a:r>
            <a:r>
              <a:rPr lang="de-DE" altLang="de-DE" sz="2200" b="1" dirty="0">
                <a:solidFill>
                  <a:schemeClr val="tx2"/>
                </a:solidFill>
              </a:rPr>
              <a:t>gezielt </a:t>
            </a:r>
            <a:r>
              <a:rPr lang="de-DE" altLang="de-DE" sz="2200" dirty="0">
                <a:solidFill>
                  <a:schemeClr val="tx2"/>
                </a:solidFill>
              </a:rPr>
              <a:t>erniedrigt, schikaniert, manipuliert und in ihrer persönlichen Würde verletzt wird,</a:t>
            </a:r>
          </a:p>
          <a:p>
            <a:pPr marL="342900" lvl="1" indent="-342900" defTabSz="801688">
              <a:lnSpc>
                <a:spcPct val="110000"/>
              </a:lnSpc>
              <a:spcBef>
                <a:spcPts val="0"/>
              </a:spcBef>
              <a:buClr>
                <a:srgbClr val="FF0000"/>
              </a:buClr>
              <a:buFont typeface="Wingdings" panose="05000000000000000000" pitchFamily="2" charset="2"/>
              <a:buChar char="Ø"/>
              <a:defRPr/>
            </a:pPr>
            <a:r>
              <a:rPr lang="de-DE" altLang="de-DE" sz="2200" dirty="0">
                <a:solidFill>
                  <a:schemeClr val="tx2"/>
                </a:solidFill>
              </a:rPr>
              <a:t>zielt auf die </a:t>
            </a:r>
            <a:r>
              <a:rPr lang="de-DE" altLang="de-DE" sz="2200" b="1" dirty="0">
                <a:solidFill>
                  <a:schemeClr val="tx2"/>
                </a:solidFill>
              </a:rPr>
              <a:t>Einschränkung oder Zerstörung </a:t>
            </a:r>
            <a:r>
              <a:rPr lang="de-DE" altLang="de-DE" sz="2200" dirty="0">
                <a:solidFill>
                  <a:schemeClr val="tx2"/>
                </a:solidFill>
              </a:rPr>
              <a:t>der sozialen Beziehungen, des Ansehens, der Gesundheit und der Möglichkeit der betroffenen Person, sich </a:t>
            </a:r>
            <a:r>
              <a:rPr lang="de-DE" altLang="de-DE" sz="2200" dirty="0" smtClean="0">
                <a:solidFill>
                  <a:schemeClr val="tx2"/>
                </a:solidFill>
              </a:rPr>
              <a:t>mitzuteilen, erlebt </a:t>
            </a:r>
            <a:r>
              <a:rPr lang="de-DE" altLang="de-DE" sz="2200" dirty="0">
                <a:solidFill>
                  <a:schemeClr val="tx2"/>
                </a:solidFill>
              </a:rPr>
              <a:t>die betroffene Person als Diskriminierung,</a:t>
            </a:r>
          </a:p>
          <a:p>
            <a:pPr marL="342900" lvl="1" indent="-342900" defTabSz="801688">
              <a:lnSpc>
                <a:spcPct val="110000"/>
              </a:lnSpc>
              <a:spcBef>
                <a:spcPts val="0"/>
              </a:spcBef>
              <a:buClr>
                <a:srgbClr val="FF0000"/>
              </a:buClr>
              <a:buFont typeface="Wingdings" panose="05000000000000000000" pitchFamily="2" charset="2"/>
              <a:buChar char="Ø"/>
              <a:defRPr/>
            </a:pPr>
            <a:r>
              <a:rPr lang="de-DE" altLang="de-DE" sz="2200" dirty="0">
                <a:solidFill>
                  <a:schemeClr val="tx2"/>
                </a:solidFill>
              </a:rPr>
              <a:t>findet häufig gegenseitig statt; Anfeindungen und Ausgrenzung zielen oftmals in beide Richtungen</a:t>
            </a:r>
            <a:r>
              <a:rPr lang="de-DE" altLang="de-DE" sz="2200" dirty="0" smtClean="0">
                <a:solidFill>
                  <a:schemeClr val="tx2"/>
                </a:solidFill>
              </a:rPr>
              <a:t>.</a:t>
            </a:r>
          </a:p>
        </p:txBody>
      </p:sp>
    </p:spTree>
    <p:extLst>
      <p:ext uri="{BB962C8B-B14F-4D97-AF65-F5344CB8AC3E}">
        <p14:creationId xmlns:p14="http://schemas.microsoft.com/office/powerpoint/2010/main" val="1910330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467544" y="1700808"/>
            <a:ext cx="8252095" cy="4724740"/>
          </a:xfrm>
          <a:prstGeom prst="rect">
            <a:avLst/>
          </a:prstGeom>
          <a:solidFill>
            <a:srgbClr val="DBEEF4"/>
          </a:solidFill>
          <a:ln w="9525">
            <a:solidFill>
              <a:srgbClr val="00B0F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de-DE" dirty="0">
              <a:solidFill>
                <a:schemeClr val="tx2"/>
              </a:solidFill>
            </a:endParaRPr>
          </a:p>
        </p:txBody>
      </p:sp>
      <p:sp>
        <p:nvSpPr>
          <p:cNvPr id="9" name="Titel 1"/>
          <p:cNvSpPr txBox="1">
            <a:spLocks/>
          </p:cNvSpPr>
          <p:nvPr/>
        </p:nvSpPr>
        <p:spPr>
          <a:xfrm>
            <a:off x="467543" y="282285"/>
            <a:ext cx="8252095" cy="1325563"/>
          </a:xfrm>
          <a:prstGeom prst="rect">
            <a:avLst/>
          </a:prstGeom>
          <a:solidFill>
            <a:schemeClr val="accent5"/>
          </a:solidFill>
          <a:ln w="9525">
            <a:solidFill>
              <a:schemeClr val="accent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b="1" dirty="0" smtClean="0">
                <a:solidFill>
                  <a:schemeClr val="tx2"/>
                </a:solidFill>
              </a:rPr>
              <a:t>Was kann ich selbst tun?</a:t>
            </a:r>
            <a:endParaRPr lang="de-DE" b="1" dirty="0">
              <a:solidFill>
                <a:schemeClr val="tx2"/>
              </a:solidFill>
            </a:endParaRPr>
          </a:p>
        </p:txBody>
      </p:sp>
      <p:sp>
        <p:nvSpPr>
          <p:cNvPr id="10" name="Inhaltsplatzhalter 5"/>
          <p:cNvSpPr>
            <a:spLocks noGrp="1"/>
          </p:cNvSpPr>
          <p:nvPr>
            <p:ph type="subTitle" idx="1"/>
          </p:nvPr>
        </p:nvSpPr>
        <p:spPr>
          <a:xfrm>
            <a:off x="1259632" y="1820416"/>
            <a:ext cx="6400800" cy="1752600"/>
          </a:xfrm>
          <a:prstGeom prst="cloud">
            <a:avLst/>
          </a:prstGeom>
          <a:ln>
            <a:solidFill>
              <a:schemeClr val="tx2"/>
            </a:solidFill>
          </a:ln>
        </p:spPr>
        <p:style>
          <a:lnRef idx="2">
            <a:schemeClr val="accent3"/>
          </a:lnRef>
          <a:fillRef idx="1">
            <a:schemeClr val="lt1"/>
          </a:fillRef>
          <a:effectRef idx="0">
            <a:schemeClr val="accent3"/>
          </a:effectRef>
          <a:fontRef idx="minor">
            <a:schemeClr val="dk1"/>
          </a:fontRef>
        </p:style>
        <p:txBody>
          <a:bodyPr rtlCol="0" anchor="ctr">
            <a:normAutofit lnSpcReduction="10000"/>
          </a:bodyPr>
          <a:lstStyle/>
          <a:p>
            <a:pPr marL="0" indent="0" algn="ctr">
              <a:buNone/>
            </a:pPr>
            <a:r>
              <a:rPr lang="de-DE" sz="2400" b="1" dirty="0" smtClean="0">
                <a:solidFill>
                  <a:schemeClr val="tx2"/>
                </a:solidFill>
              </a:rPr>
              <a:t>…wenn die Gerüchteküche ein konstruktives Arbeiten kaum noch ermöglicht?</a:t>
            </a:r>
            <a:endParaRPr lang="de-DE" sz="2400" b="1" dirty="0">
              <a:solidFill>
                <a:schemeClr val="tx2"/>
              </a:solidFill>
            </a:endParaRPr>
          </a:p>
        </p:txBody>
      </p:sp>
      <p:sp>
        <p:nvSpPr>
          <p:cNvPr id="11" name="Wolke 10"/>
          <p:cNvSpPr/>
          <p:nvPr/>
        </p:nvSpPr>
        <p:spPr>
          <a:xfrm>
            <a:off x="611560" y="3789040"/>
            <a:ext cx="4003623" cy="2593298"/>
          </a:xfrm>
          <a:prstGeom prst="cloud">
            <a:avLst/>
          </a:prstGeom>
          <a:ln>
            <a:solidFill>
              <a:schemeClr val="tx2"/>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de-DE" sz="2400" b="1" dirty="0" smtClean="0">
                <a:solidFill>
                  <a:schemeClr val="tx2"/>
                </a:solidFill>
              </a:rPr>
              <a:t>…wenn ich von anderen höre, dass es Konflikte oder Mobbing am Arbeitsplatz gibt?</a:t>
            </a:r>
            <a:endParaRPr lang="de-DE" sz="2400" b="1" dirty="0">
              <a:solidFill>
                <a:schemeClr val="tx2"/>
              </a:solidFill>
            </a:endParaRPr>
          </a:p>
        </p:txBody>
      </p:sp>
      <p:sp>
        <p:nvSpPr>
          <p:cNvPr id="12" name="Wolke 11"/>
          <p:cNvSpPr/>
          <p:nvPr/>
        </p:nvSpPr>
        <p:spPr>
          <a:xfrm>
            <a:off x="3998506" y="3362395"/>
            <a:ext cx="4893974" cy="3080110"/>
          </a:xfrm>
          <a:prstGeom prst="cloud">
            <a:avLst/>
          </a:prstGeom>
          <a:ln>
            <a:solidFill>
              <a:schemeClr val="tx2"/>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de-DE" sz="2400" b="1" dirty="0" smtClean="0">
                <a:solidFill>
                  <a:schemeClr val="tx2"/>
                </a:solidFill>
              </a:rPr>
              <a:t>…wenn ich mich selbst in einer konfliktbehafteten Situation befinde oder mich Mobbing ausgesetzt fühle?</a:t>
            </a:r>
            <a:endParaRPr lang="de-DE" sz="2400" b="1" dirty="0">
              <a:solidFill>
                <a:schemeClr val="tx2"/>
              </a:solidFill>
            </a:endParaRPr>
          </a:p>
        </p:txBody>
      </p:sp>
      <p:sp>
        <p:nvSpPr>
          <p:cNvPr id="8" name="Rechteck 7"/>
          <p:cNvSpPr/>
          <p:nvPr/>
        </p:nvSpPr>
        <p:spPr>
          <a:xfrm>
            <a:off x="4283968" y="6525344"/>
            <a:ext cx="4392488" cy="216024"/>
          </a:xfrm>
          <a:prstGeom prst="rect">
            <a:avLst/>
          </a:prstGeom>
          <a:solidFill>
            <a:schemeClr val="accent5"/>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dirty="0" smtClean="0">
                <a:solidFill>
                  <a:schemeClr val="tx2"/>
                </a:solidFill>
              </a:rPr>
              <a:t>Renate Blank – Zentrale Konfliktberatungsstelle der EKHN – Oktober 2017</a:t>
            </a:r>
            <a:endParaRPr lang="de-DE" sz="1000" b="1" dirty="0">
              <a:solidFill>
                <a:schemeClr val="tx2"/>
              </a:solidFill>
            </a:endParaRPr>
          </a:p>
        </p:txBody>
      </p:sp>
    </p:spTree>
    <p:extLst>
      <p:ext uri="{BB962C8B-B14F-4D97-AF65-F5344CB8AC3E}">
        <p14:creationId xmlns:p14="http://schemas.microsoft.com/office/powerpoint/2010/main" val="28406454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467544" y="282285"/>
            <a:ext cx="8208912" cy="6160220"/>
          </a:xfrm>
          <a:prstGeom prst="rect">
            <a:avLst/>
          </a:prstGeom>
          <a:solidFill>
            <a:srgbClr val="DBEEF4"/>
          </a:solidFill>
          <a:ln w="9525">
            <a:solidFill>
              <a:srgbClr val="00B0F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1200"/>
              </a:lnSpc>
              <a:spcBef>
                <a:spcPts val="0"/>
              </a:spcBef>
            </a:pPr>
            <a:endParaRPr lang="de-DE" sz="3200" dirty="0"/>
          </a:p>
          <a:p>
            <a:pPr marL="342900" indent="-342900" algn="l">
              <a:spcBef>
                <a:spcPts val="0"/>
              </a:spcBef>
              <a:buClr>
                <a:srgbClr val="FF0000"/>
              </a:buClr>
              <a:buFont typeface="+mj-lt"/>
              <a:buAutoNum type="arabicPeriod"/>
            </a:pPr>
            <a:endParaRPr lang="de-DE" sz="2000" dirty="0" smtClean="0">
              <a:solidFill>
                <a:schemeClr val="tx2"/>
              </a:solidFill>
            </a:endParaRPr>
          </a:p>
          <a:p>
            <a:pPr marL="342900" indent="-342900" algn="l">
              <a:spcBef>
                <a:spcPts val="0"/>
              </a:spcBef>
              <a:buClr>
                <a:srgbClr val="FF0000"/>
              </a:buClr>
              <a:buFont typeface="+mj-lt"/>
              <a:buAutoNum type="arabicPeriod"/>
            </a:pPr>
            <a:endParaRPr lang="de-DE" sz="2000" dirty="0">
              <a:solidFill>
                <a:schemeClr val="tx2"/>
              </a:solidFill>
            </a:endParaRPr>
          </a:p>
          <a:p>
            <a:pPr algn="l">
              <a:spcBef>
                <a:spcPts val="0"/>
              </a:spcBef>
              <a:buClr>
                <a:srgbClr val="FF0000"/>
              </a:buClr>
            </a:pPr>
            <a:endParaRPr lang="de-DE" sz="2100" dirty="0" smtClean="0">
              <a:solidFill>
                <a:schemeClr val="tx2"/>
              </a:solidFill>
            </a:endParaRPr>
          </a:p>
          <a:p>
            <a:pPr marL="342900" indent="-342900" algn="l">
              <a:spcBef>
                <a:spcPts val="0"/>
              </a:spcBef>
              <a:buClr>
                <a:srgbClr val="FF0000"/>
              </a:buClr>
              <a:buFont typeface="+mj-lt"/>
              <a:buAutoNum type="arabicPeriod"/>
            </a:pPr>
            <a:r>
              <a:rPr lang="de-DE" sz="2100" dirty="0" smtClean="0">
                <a:solidFill>
                  <a:schemeClr val="tx2"/>
                </a:solidFill>
              </a:rPr>
              <a:t>Sie machen sich bewusst, dass Konflikte normal sind und zum Alltag gehören.</a:t>
            </a:r>
            <a:endParaRPr lang="de-DE" sz="2100" dirty="0">
              <a:solidFill>
                <a:schemeClr val="tx2"/>
              </a:solidFill>
            </a:endParaRPr>
          </a:p>
          <a:p>
            <a:pPr marL="342900" indent="-342900" algn="l">
              <a:lnSpc>
                <a:spcPct val="120000"/>
              </a:lnSpc>
              <a:spcBef>
                <a:spcPts val="0"/>
              </a:spcBef>
              <a:buClr>
                <a:srgbClr val="FF0000"/>
              </a:buClr>
              <a:buFont typeface="+mj-lt"/>
              <a:buAutoNum type="arabicPeriod"/>
            </a:pPr>
            <a:r>
              <a:rPr lang="de-DE" sz="2100" dirty="0" smtClean="0">
                <a:solidFill>
                  <a:schemeClr val="tx2"/>
                </a:solidFill>
              </a:rPr>
              <a:t>Dass wir alle </a:t>
            </a:r>
            <a:r>
              <a:rPr lang="de-DE" sz="2100" dirty="0">
                <a:solidFill>
                  <a:schemeClr val="tx2"/>
                </a:solidFill>
              </a:rPr>
              <a:t>unterschiedlich </a:t>
            </a:r>
            <a:r>
              <a:rPr lang="de-DE" sz="2100" dirty="0" smtClean="0">
                <a:solidFill>
                  <a:schemeClr val="tx2"/>
                </a:solidFill>
              </a:rPr>
              <a:t>sind und dass das gut so ist! </a:t>
            </a:r>
            <a:r>
              <a:rPr lang="de-DE" sz="2100" dirty="0">
                <a:solidFill>
                  <a:schemeClr val="tx2"/>
                </a:solidFill>
              </a:rPr>
              <a:t>Jeder hat sein „Modell der Welt“ im Kopf.</a:t>
            </a:r>
          </a:p>
          <a:p>
            <a:pPr marL="342900" indent="-342900" algn="l">
              <a:lnSpc>
                <a:spcPct val="120000"/>
              </a:lnSpc>
              <a:spcBef>
                <a:spcPts val="0"/>
              </a:spcBef>
              <a:buClr>
                <a:srgbClr val="FF0000"/>
              </a:buClr>
              <a:buFont typeface="+mj-lt"/>
              <a:buAutoNum type="arabicPeriod"/>
            </a:pPr>
            <a:r>
              <a:rPr lang="de-DE" sz="2100" dirty="0" smtClean="0">
                <a:solidFill>
                  <a:schemeClr val="tx2"/>
                </a:solidFill>
              </a:rPr>
              <a:t>Sie bringen den Mut auf, </a:t>
            </a:r>
            <a:r>
              <a:rPr lang="de-DE" sz="2100" dirty="0">
                <a:solidFill>
                  <a:schemeClr val="tx2"/>
                </a:solidFill>
              </a:rPr>
              <a:t>Konflikte nicht zu verschweigen, sondern </a:t>
            </a:r>
            <a:r>
              <a:rPr lang="de-DE" sz="2100" dirty="0" smtClean="0">
                <a:solidFill>
                  <a:schemeClr val="tx2"/>
                </a:solidFill>
              </a:rPr>
              <a:t>anzusprechen</a:t>
            </a:r>
            <a:r>
              <a:rPr lang="de-DE" sz="2100" dirty="0">
                <a:solidFill>
                  <a:schemeClr val="tx2"/>
                </a:solidFill>
              </a:rPr>
              <a:t>.</a:t>
            </a:r>
          </a:p>
          <a:p>
            <a:pPr marL="342900" indent="-342900" algn="l">
              <a:lnSpc>
                <a:spcPct val="120000"/>
              </a:lnSpc>
              <a:spcBef>
                <a:spcPts val="0"/>
              </a:spcBef>
              <a:buClr>
                <a:srgbClr val="FF0000"/>
              </a:buClr>
              <a:buFont typeface="+mj-lt"/>
              <a:buAutoNum type="arabicPeriod"/>
            </a:pPr>
            <a:r>
              <a:rPr lang="de-DE" sz="2100" dirty="0" smtClean="0">
                <a:solidFill>
                  <a:schemeClr val="tx2"/>
                </a:solidFill>
              </a:rPr>
              <a:t>Sie halten den Ball </a:t>
            </a:r>
            <a:r>
              <a:rPr lang="de-DE" sz="2100" dirty="0">
                <a:solidFill>
                  <a:schemeClr val="tx2"/>
                </a:solidFill>
              </a:rPr>
              <a:t>flach </a:t>
            </a:r>
            <a:r>
              <a:rPr lang="de-DE" sz="2100" dirty="0" smtClean="0">
                <a:solidFill>
                  <a:schemeClr val="tx2"/>
                </a:solidFill>
              </a:rPr>
              <a:t>und gehen so lange wie </a:t>
            </a:r>
            <a:r>
              <a:rPr lang="de-DE" sz="2100" dirty="0">
                <a:solidFill>
                  <a:schemeClr val="tx2"/>
                </a:solidFill>
              </a:rPr>
              <a:t>möglich von einer Panne </a:t>
            </a:r>
            <a:r>
              <a:rPr lang="de-DE" sz="2100" dirty="0" smtClean="0">
                <a:solidFill>
                  <a:schemeClr val="tx2"/>
                </a:solidFill>
              </a:rPr>
              <a:t>aus. Sie unterstellen so </a:t>
            </a:r>
            <a:r>
              <a:rPr lang="de-DE" sz="2100" dirty="0">
                <a:solidFill>
                  <a:schemeClr val="tx2"/>
                </a:solidFill>
              </a:rPr>
              <a:t>lange wie möglich die gute </a:t>
            </a:r>
            <a:r>
              <a:rPr lang="de-DE" sz="2100" dirty="0" smtClean="0">
                <a:solidFill>
                  <a:schemeClr val="tx2"/>
                </a:solidFill>
              </a:rPr>
              <a:t>Absicht.</a:t>
            </a:r>
            <a:endParaRPr lang="de-DE" sz="2100" dirty="0">
              <a:solidFill>
                <a:schemeClr val="tx2"/>
              </a:solidFill>
            </a:endParaRPr>
          </a:p>
          <a:p>
            <a:pPr marL="342900" indent="-342900" algn="l">
              <a:lnSpc>
                <a:spcPct val="120000"/>
              </a:lnSpc>
              <a:spcBef>
                <a:spcPts val="0"/>
              </a:spcBef>
              <a:buClr>
                <a:srgbClr val="FF0000"/>
              </a:buClr>
              <a:buFont typeface="+mj-lt"/>
              <a:buAutoNum type="arabicPeriod"/>
            </a:pPr>
            <a:r>
              <a:rPr lang="de-DE" sz="2100" dirty="0" smtClean="0">
                <a:solidFill>
                  <a:schemeClr val="tx2"/>
                </a:solidFill>
              </a:rPr>
              <a:t>Sie nehmen sich selbst, den anderen und die Sache ernst. Sie werten nicht ab. Sie wechseln die Perspektive.</a:t>
            </a:r>
            <a:endParaRPr lang="de-DE" sz="2100" dirty="0">
              <a:solidFill>
                <a:schemeClr val="tx2"/>
              </a:solidFill>
            </a:endParaRPr>
          </a:p>
          <a:p>
            <a:pPr marL="342900" indent="-342900" algn="l">
              <a:lnSpc>
                <a:spcPct val="120000"/>
              </a:lnSpc>
              <a:spcBef>
                <a:spcPts val="0"/>
              </a:spcBef>
              <a:buClr>
                <a:srgbClr val="FF0000"/>
              </a:buClr>
              <a:buFont typeface="+mj-lt"/>
              <a:buAutoNum type="arabicPeriod"/>
            </a:pPr>
            <a:r>
              <a:rPr lang="de-DE" sz="2100" dirty="0" smtClean="0">
                <a:solidFill>
                  <a:schemeClr val="tx2"/>
                </a:solidFill>
              </a:rPr>
              <a:t>Sie achten auf die </a:t>
            </a:r>
            <a:r>
              <a:rPr lang="de-DE" sz="2100" dirty="0">
                <a:solidFill>
                  <a:schemeClr val="tx2"/>
                </a:solidFill>
              </a:rPr>
              <a:t>Art und Weise wie </a:t>
            </a:r>
            <a:r>
              <a:rPr lang="de-DE" sz="2100" dirty="0" smtClean="0">
                <a:solidFill>
                  <a:schemeClr val="tx2"/>
                </a:solidFill>
              </a:rPr>
              <a:t>Sie sprechen und zuhören.</a:t>
            </a:r>
            <a:endParaRPr lang="de-DE" sz="2100" dirty="0">
              <a:solidFill>
                <a:schemeClr val="tx2"/>
              </a:solidFill>
            </a:endParaRPr>
          </a:p>
          <a:p>
            <a:pPr marL="342900" indent="-342900" algn="l">
              <a:lnSpc>
                <a:spcPct val="120000"/>
              </a:lnSpc>
              <a:spcBef>
                <a:spcPts val="0"/>
              </a:spcBef>
              <a:buClr>
                <a:srgbClr val="FF0000"/>
              </a:buClr>
              <a:buFont typeface="+mj-lt"/>
              <a:buAutoNum type="arabicPeriod"/>
            </a:pPr>
            <a:r>
              <a:rPr lang="de-DE" sz="2100" dirty="0" smtClean="0">
                <a:solidFill>
                  <a:schemeClr val="tx2"/>
                </a:solidFill>
              </a:rPr>
              <a:t>Und last not least: Sie ziehen rechtzeitig </a:t>
            </a:r>
            <a:r>
              <a:rPr lang="de-DE" sz="2100" dirty="0">
                <a:solidFill>
                  <a:schemeClr val="tx2"/>
                </a:solidFill>
              </a:rPr>
              <a:t>kompetente Hilfe </a:t>
            </a:r>
            <a:r>
              <a:rPr lang="de-DE" sz="2100" dirty="0" smtClean="0">
                <a:solidFill>
                  <a:schemeClr val="tx2"/>
                </a:solidFill>
              </a:rPr>
              <a:t>hinzu. Es </a:t>
            </a:r>
            <a:r>
              <a:rPr lang="de-DE" sz="2100" dirty="0">
                <a:solidFill>
                  <a:schemeClr val="tx2"/>
                </a:solidFill>
              </a:rPr>
              <a:t>ist professionell sich </a:t>
            </a:r>
            <a:r>
              <a:rPr lang="de-DE" sz="2100" dirty="0" smtClean="0">
                <a:solidFill>
                  <a:schemeClr val="tx2"/>
                </a:solidFill>
              </a:rPr>
              <a:t>Unterstützung zu holen.</a:t>
            </a:r>
            <a:endParaRPr lang="de-DE" sz="2100" dirty="0">
              <a:solidFill>
                <a:schemeClr val="tx2"/>
              </a:solidFill>
            </a:endParaRPr>
          </a:p>
        </p:txBody>
      </p:sp>
      <p:sp>
        <p:nvSpPr>
          <p:cNvPr id="9" name="Titel 1"/>
          <p:cNvSpPr txBox="1">
            <a:spLocks/>
          </p:cNvSpPr>
          <p:nvPr/>
        </p:nvSpPr>
        <p:spPr>
          <a:xfrm>
            <a:off x="467544" y="282285"/>
            <a:ext cx="8217357" cy="1058483"/>
          </a:xfrm>
          <a:prstGeom prst="rect">
            <a:avLst/>
          </a:prstGeom>
          <a:solidFill>
            <a:schemeClr val="accent5"/>
          </a:solidFill>
          <a:ln w="9525">
            <a:solidFill>
              <a:schemeClr val="accent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b="1" dirty="0" smtClean="0">
                <a:solidFill>
                  <a:schemeClr val="tx2"/>
                </a:solidFill>
              </a:rPr>
              <a:t>Sieben Haltepunkte für Sie …</a:t>
            </a:r>
            <a:endParaRPr lang="de-DE" b="1" dirty="0">
              <a:solidFill>
                <a:schemeClr val="tx2"/>
              </a:solidFill>
            </a:endParaRPr>
          </a:p>
        </p:txBody>
      </p:sp>
      <p:sp>
        <p:nvSpPr>
          <p:cNvPr id="4" name="Rechteck 3"/>
          <p:cNvSpPr/>
          <p:nvPr/>
        </p:nvSpPr>
        <p:spPr>
          <a:xfrm>
            <a:off x="3995936" y="6514513"/>
            <a:ext cx="4680520" cy="298863"/>
          </a:xfrm>
          <a:prstGeom prst="rect">
            <a:avLst/>
          </a:prstGeom>
          <a:solidFill>
            <a:schemeClr val="accent5"/>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dirty="0" smtClean="0">
                <a:solidFill>
                  <a:schemeClr val="tx2"/>
                </a:solidFill>
              </a:rPr>
              <a:t>Renate Blank – Zentrale Konfliktberatungsstelle der EKHN – September 2017</a:t>
            </a:r>
            <a:endParaRPr lang="de-DE" sz="1000" b="1" dirty="0">
              <a:solidFill>
                <a:schemeClr val="tx2"/>
              </a:solidFill>
            </a:endParaRPr>
          </a:p>
        </p:txBody>
      </p:sp>
    </p:spTree>
    <p:extLst>
      <p:ext uri="{BB962C8B-B14F-4D97-AF65-F5344CB8AC3E}">
        <p14:creationId xmlns:p14="http://schemas.microsoft.com/office/powerpoint/2010/main" val="4290515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700809"/>
            <a:ext cx="7774632" cy="1899642"/>
          </a:xfrm>
        </p:spPr>
        <p:txBody>
          <a:bodyPr>
            <a:normAutofit fontScale="90000"/>
          </a:bodyPr>
          <a:lstStyle/>
          <a:p>
            <a:r>
              <a:rPr lang="de-DE" dirty="0" smtClean="0">
                <a:solidFill>
                  <a:schemeClr val="bg1"/>
                </a:solidFill>
              </a:rPr>
              <a:t/>
            </a:r>
            <a:br>
              <a:rPr lang="de-DE" dirty="0" smtClean="0">
                <a:solidFill>
                  <a:schemeClr val="bg1"/>
                </a:solidFill>
              </a:rPr>
            </a:br>
            <a:r>
              <a:rPr lang="de-DE" dirty="0" smtClean="0"/>
              <a:t/>
            </a:r>
            <a:br>
              <a:rPr lang="de-DE" dirty="0" smtClean="0"/>
            </a:br>
            <a:r>
              <a:rPr lang="de-DE" sz="4800" dirty="0" smtClean="0">
                <a:solidFill>
                  <a:prstClr val="white"/>
                </a:solidFill>
                <a:latin typeface="Calibri Light" panose="020F0302020204030204"/>
              </a:rPr>
              <a:t>Die </a:t>
            </a:r>
            <a:r>
              <a:rPr lang="de-DE" sz="4800" dirty="0">
                <a:solidFill>
                  <a:prstClr val="white"/>
                </a:solidFill>
                <a:latin typeface="Calibri Light" panose="020F0302020204030204"/>
              </a:rPr>
              <a:t>Zentrale Konfliktberatungsstelle der </a:t>
            </a:r>
            <a:r>
              <a:rPr lang="de-DE" sz="4800" dirty="0" err="1">
                <a:solidFill>
                  <a:prstClr val="white"/>
                </a:solidFill>
                <a:latin typeface="Calibri Light" panose="020F0302020204030204"/>
              </a:rPr>
              <a:t>EKHN</a:t>
            </a:r>
            <a:r>
              <a:rPr lang="de-DE" dirty="0" err="1" smtClean="0">
                <a:solidFill>
                  <a:schemeClr val="bg1"/>
                </a:solidFill>
              </a:rPr>
              <a:t>beratungsstelle</a:t>
            </a:r>
            <a:r>
              <a:rPr lang="de-DE" dirty="0" smtClean="0">
                <a:solidFill>
                  <a:schemeClr val="bg1"/>
                </a:solidFill>
              </a:rPr>
              <a:t> der EKHN</a:t>
            </a:r>
            <a:endParaRPr lang="de-DE" dirty="0"/>
          </a:p>
        </p:txBody>
      </p:sp>
      <p:sp>
        <p:nvSpPr>
          <p:cNvPr id="3" name="Untertitel 2"/>
          <p:cNvSpPr>
            <a:spLocks noGrp="1"/>
          </p:cNvSpPr>
          <p:nvPr>
            <p:ph type="subTitle" idx="1"/>
          </p:nvPr>
        </p:nvSpPr>
        <p:spPr/>
        <p:txBody>
          <a:bodyPr>
            <a:normAutofit/>
          </a:bodyPr>
          <a:lstStyle/>
          <a:p>
            <a:endParaRPr lang="de-DE" dirty="0" smtClean="0"/>
          </a:p>
        </p:txBody>
      </p:sp>
      <p:sp>
        <p:nvSpPr>
          <p:cNvPr id="4" name="Rechteck 3"/>
          <p:cNvSpPr/>
          <p:nvPr/>
        </p:nvSpPr>
        <p:spPr>
          <a:xfrm>
            <a:off x="323528" y="1556792"/>
            <a:ext cx="8496944" cy="4896544"/>
          </a:xfrm>
          <a:prstGeom prst="rect">
            <a:avLst/>
          </a:prstGeom>
          <a:solidFill>
            <a:srgbClr val="B7DEE8"/>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800" b="1" dirty="0" smtClean="0">
                <a:solidFill>
                  <a:schemeClr val="tx2"/>
                </a:solidFill>
              </a:rPr>
              <a:t>Zitate aus Anfragen …</a:t>
            </a:r>
            <a:endParaRPr lang="de-DE" sz="4800" b="1" dirty="0">
              <a:solidFill>
                <a:schemeClr val="tx2"/>
              </a:solidFill>
            </a:endParaRPr>
          </a:p>
        </p:txBody>
      </p:sp>
      <p:sp>
        <p:nvSpPr>
          <p:cNvPr id="5" name="Rechteck 4"/>
          <p:cNvSpPr/>
          <p:nvPr/>
        </p:nvSpPr>
        <p:spPr>
          <a:xfrm>
            <a:off x="323528" y="200746"/>
            <a:ext cx="8496944" cy="1284037"/>
          </a:xfrm>
          <a:prstGeom prst="rect">
            <a:avLst/>
          </a:prstGeom>
          <a:solidFill>
            <a:schemeClr val="accent5"/>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pPr>
            <a:endParaRPr lang="de-DE" sz="3200" b="1" dirty="0" smtClean="0">
              <a:solidFill>
                <a:schemeClr val="tx2"/>
              </a:solidFill>
            </a:endParaRPr>
          </a:p>
          <a:p>
            <a:pPr>
              <a:spcBef>
                <a:spcPts val="0"/>
              </a:spcBef>
            </a:pPr>
            <a:r>
              <a:rPr lang="de-DE" sz="4000" b="1" dirty="0" smtClean="0">
                <a:solidFill>
                  <a:schemeClr val="tx2"/>
                </a:solidFill>
              </a:rPr>
              <a:t>Die </a:t>
            </a:r>
            <a:r>
              <a:rPr lang="de-DE" sz="4000" b="1" dirty="0">
                <a:solidFill>
                  <a:schemeClr val="tx2"/>
                </a:solidFill>
              </a:rPr>
              <a:t>Zentrale Konfliktberatungsstelle </a:t>
            </a:r>
            <a:r>
              <a:rPr lang="de-DE" sz="4000" b="1" dirty="0" smtClean="0">
                <a:solidFill>
                  <a:schemeClr val="tx2"/>
                </a:solidFill>
              </a:rPr>
              <a:t>der EKHN - „Das Konflikt-Handy</a:t>
            </a:r>
            <a:r>
              <a:rPr lang="de-DE" sz="4000" b="1" dirty="0">
                <a:solidFill>
                  <a:schemeClr val="tx2"/>
                </a:solidFill>
              </a:rPr>
              <a:t>“</a:t>
            </a:r>
            <a:br>
              <a:rPr lang="de-DE" sz="4000" b="1" dirty="0">
                <a:solidFill>
                  <a:schemeClr val="tx2"/>
                </a:solidFill>
              </a:rPr>
            </a:br>
            <a:endParaRPr lang="de-DE" sz="4000" b="1" dirty="0">
              <a:solidFill>
                <a:schemeClr val="tx2"/>
              </a:solidFill>
            </a:endParaRPr>
          </a:p>
        </p:txBody>
      </p:sp>
      <p:sp>
        <p:nvSpPr>
          <p:cNvPr id="7" name="Rechteck 6"/>
          <p:cNvSpPr/>
          <p:nvPr/>
        </p:nvSpPr>
        <p:spPr>
          <a:xfrm>
            <a:off x="4139952" y="6597352"/>
            <a:ext cx="4680520" cy="216024"/>
          </a:xfrm>
          <a:prstGeom prst="rect">
            <a:avLst/>
          </a:prstGeom>
          <a:solidFill>
            <a:schemeClr val="accent5"/>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dirty="0" smtClean="0">
                <a:solidFill>
                  <a:schemeClr val="tx2"/>
                </a:solidFill>
              </a:rPr>
              <a:t>Renate Blank – Zentrale Konfliktberatungsstelle der EKHN – Oktober 2017</a:t>
            </a:r>
            <a:endParaRPr lang="de-DE" sz="1000" b="1" dirty="0">
              <a:solidFill>
                <a:schemeClr val="tx2"/>
              </a:solidFill>
            </a:endParaRPr>
          </a:p>
        </p:txBody>
      </p:sp>
    </p:spTree>
    <p:extLst>
      <p:ext uri="{BB962C8B-B14F-4D97-AF65-F5344CB8AC3E}">
        <p14:creationId xmlns:p14="http://schemas.microsoft.com/office/powerpoint/2010/main" val="40948070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467544" y="282285"/>
            <a:ext cx="8208912" cy="6160220"/>
          </a:xfrm>
          <a:prstGeom prst="rect">
            <a:avLst/>
          </a:prstGeom>
          <a:solidFill>
            <a:srgbClr val="DBEEF4"/>
          </a:solidFill>
          <a:ln w="9525">
            <a:solidFill>
              <a:srgbClr val="00B0F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1200"/>
              </a:lnSpc>
              <a:spcBef>
                <a:spcPts val="0"/>
              </a:spcBef>
            </a:pPr>
            <a:endParaRPr lang="de-DE" sz="3200" dirty="0"/>
          </a:p>
          <a:p>
            <a:pPr marL="342900" indent="-342900" algn="l">
              <a:spcBef>
                <a:spcPts val="0"/>
              </a:spcBef>
              <a:buClr>
                <a:srgbClr val="FF0000"/>
              </a:buClr>
              <a:buFont typeface="+mj-lt"/>
              <a:buAutoNum type="arabicPeriod"/>
            </a:pPr>
            <a:endParaRPr lang="de-DE" sz="2000" dirty="0" smtClean="0">
              <a:solidFill>
                <a:schemeClr val="tx2"/>
              </a:solidFill>
            </a:endParaRPr>
          </a:p>
          <a:p>
            <a:pPr marL="342900" indent="-342900" algn="l">
              <a:spcBef>
                <a:spcPts val="0"/>
              </a:spcBef>
              <a:buClr>
                <a:srgbClr val="FF0000"/>
              </a:buClr>
              <a:buFont typeface="+mj-lt"/>
              <a:buAutoNum type="arabicPeriod"/>
            </a:pPr>
            <a:endParaRPr lang="de-DE" sz="2000" dirty="0">
              <a:solidFill>
                <a:schemeClr val="tx2"/>
              </a:solidFill>
            </a:endParaRPr>
          </a:p>
          <a:p>
            <a:pPr marL="342900" indent="-342900" algn="l">
              <a:spcBef>
                <a:spcPts val="0"/>
              </a:spcBef>
              <a:buClr>
                <a:srgbClr val="FF0000"/>
              </a:buClr>
              <a:buFont typeface="+mj-lt"/>
              <a:buAutoNum type="arabicPeriod"/>
            </a:pPr>
            <a:endParaRPr lang="de-DE" sz="2000" dirty="0" smtClean="0">
              <a:solidFill>
                <a:schemeClr val="tx2"/>
              </a:solidFill>
            </a:endParaRPr>
          </a:p>
          <a:p>
            <a:pPr marL="342900" indent="-342900" algn="l">
              <a:spcBef>
                <a:spcPts val="0"/>
              </a:spcBef>
              <a:buClr>
                <a:srgbClr val="FF0000"/>
              </a:buClr>
              <a:buFont typeface="+mj-lt"/>
              <a:buAutoNum type="arabicPeriod"/>
            </a:pPr>
            <a:endParaRPr lang="de-DE" sz="2100" dirty="0" smtClean="0">
              <a:solidFill>
                <a:schemeClr val="tx2"/>
              </a:solidFill>
            </a:endParaRPr>
          </a:p>
          <a:p>
            <a:pPr marL="342900" indent="-342900" algn="l">
              <a:lnSpc>
                <a:spcPct val="120000"/>
              </a:lnSpc>
              <a:spcBef>
                <a:spcPts val="0"/>
              </a:spcBef>
              <a:buClr>
                <a:srgbClr val="FF0000"/>
              </a:buClr>
              <a:buFont typeface="Wingdings" panose="05000000000000000000" pitchFamily="2" charset="2"/>
              <a:buChar char="Ø"/>
            </a:pPr>
            <a:r>
              <a:rPr lang="de-DE" sz="2800" dirty="0">
                <a:solidFill>
                  <a:schemeClr val="tx2"/>
                </a:solidFill>
              </a:rPr>
              <a:t>Das Thema ans Licht </a:t>
            </a:r>
            <a:r>
              <a:rPr lang="de-DE" sz="2800" dirty="0" smtClean="0">
                <a:solidFill>
                  <a:schemeClr val="tx2"/>
                </a:solidFill>
              </a:rPr>
              <a:t>bringen.</a:t>
            </a:r>
            <a:endParaRPr lang="de-DE" sz="2800" dirty="0">
              <a:solidFill>
                <a:schemeClr val="tx2"/>
              </a:solidFill>
            </a:endParaRPr>
          </a:p>
          <a:p>
            <a:pPr marL="342900" indent="-342900" algn="l">
              <a:lnSpc>
                <a:spcPct val="120000"/>
              </a:lnSpc>
              <a:spcBef>
                <a:spcPts val="0"/>
              </a:spcBef>
              <a:buClr>
                <a:srgbClr val="FF0000"/>
              </a:buClr>
              <a:buFont typeface="Wingdings" panose="05000000000000000000" pitchFamily="2" charset="2"/>
              <a:buChar char="Ø"/>
            </a:pPr>
            <a:r>
              <a:rPr lang="de-DE" sz="2800" dirty="0">
                <a:solidFill>
                  <a:schemeClr val="tx2"/>
                </a:solidFill>
              </a:rPr>
              <a:t>Beratung für Betroffene anbieten bzw. Unterstützung </a:t>
            </a:r>
            <a:r>
              <a:rPr lang="de-DE" sz="2800" dirty="0" smtClean="0">
                <a:solidFill>
                  <a:schemeClr val="tx2"/>
                </a:solidFill>
              </a:rPr>
              <a:t>organisieren.</a:t>
            </a:r>
            <a:endParaRPr lang="de-DE" sz="2800" dirty="0">
              <a:solidFill>
                <a:schemeClr val="tx2"/>
              </a:solidFill>
            </a:endParaRPr>
          </a:p>
          <a:p>
            <a:pPr marL="342900" indent="-342900" algn="l">
              <a:lnSpc>
                <a:spcPct val="120000"/>
              </a:lnSpc>
              <a:spcBef>
                <a:spcPts val="0"/>
              </a:spcBef>
              <a:buClr>
                <a:srgbClr val="FF0000"/>
              </a:buClr>
              <a:buFont typeface="Wingdings" panose="05000000000000000000" pitchFamily="2" charset="2"/>
              <a:buChar char="Ø"/>
            </a:pPr>
            <a:r>
              <a:rPr lang="de-DE" sz="2800" dirty="0">
                <a:solidFill>
                  <a:schemeClr val="tx2"/>
                </a:solidFill>
              </a:rPr>
              <a:t>Mit Betroffenen betriebliche Möglichkeiten </a:t>
            </a:r>
            <a:r>
              <a:rPr lang="de-DE" sz="2800" dirty="0" smtClean="0">
                <a:solidFill>
                  <a:schemeClr val="tx2"/>
                </a:solidFill>
              </a:rPr>
              <a:t>ausloten.</a:t>
            </a:r>
            <a:endParaRPr lang="de-DE" sz="2800" dirty="0">
              <a:solidFill>
                <a:schemeClr val="tx2"/>
              </a:solidFill>
            </a:endParaRPr>
          </a:p>
          <a:p>
            <a:pPr marL="342900" indent="-342900" algn="l">
              <a:lnSpc>
                <a:spcPct val="120000"/>
              </a:lnSpc>
              <a:spcBef>
                <a:spcPts val="0"/>
              </a:spcBef>
              <a:buClr>
                <a:srgbClr val="FF0000"/>
              </a:buClr>
              <a:buFont typeface="Wingdings" panose="05000000000000000000" pitchFamily="2" charset="2"/>
              <a:buChar char="Ø"/>
            </a:pPr>
            <a:r>
              <a:rPr lang="de-DE" sz="2800" dirty="0">
                <a:solidFill>
                  <a:schemeClr val="tx2"/>
                </a:solidFill>
              </a:rPr>
              <a:t>Arbeitgeber von Konfliktkosten überzeugen; Empfehlungen, zu </a:t>
            </a:r>
            <a:r>
              <a:rPr lang="de-DE" sz="2800" dirty="0" smtClean="0">
                <a:solidFill>
                  <a:schemeClr val="tx2"/>
                </a:solidFill>
              </a:rPr>
              <a:t>handeln.</a:t>
            </a:r>
            <a:endParaRPr lang="de-DE" sz="2800" dirty="0">
              <a:solidFill>
                <a:schemeClr val="tx2"/>
              </a:solidFill>
            </a:endParaRPr>
          </a:p>
          <a:p>
            <a:pPr marL="342900" indent="-342900" algn="l">
              <a:lnSpc>
                <a:spcPct val="120000"/>
              </a:lnSpc>
              <a:spcBef>
                <a:spcPts val="0"/>
              </a:spcBef>
              <a:buClr>
                <a:srgbClr val="FF0000"/>
              </a:buClr>
              <a:buFont typeface="Wingdings" panose="05000000000000000000" pitchFamily="2" charset="2"/>
              <a:buChar char="Ø"/>
            </a:pPr>
            <a:r>
              <a:rPr lang="de-DE" sz="2800" dirty="0">
                <a:solidFill>
                  <a:schemeClr val="tx2"/>
                </a:solidFill>
              </a:rPr>
              <a:t>Empfehlen von Kontaktadressen, z.B. „Konflikt-Handy der EKHN</a:t>
            </a:r>
            <a:r>
              <a:rPr lang="de-DE" sz="2800" dirty="0" smtClean="0">
                <a:solidFill>
                  <a:schemeClr val="tx2"/>
                </a:solidFill>
              </a:rPr>
              <a:t>“.</a:t>
            </a:r>
          </a:p>
          <a:p>
            <a:pPr marL="342900" indent="-342900" algn="l">
              <a:lnSpc>
                <a:spcPct val="120000"/>
              </a:lnSpc>
              <a:spcBef>
                <a:spcPts val="0"/>
              </a:spcBef>
              <a:buClr>
                <a:srgbClr val="FF0000"/>
              </a:buClr>
              <a:buFont typeface="Wingdings" panose="05000000000000000000" pitchFamily="2" charset="2"/>
              <a:buChar char="Ø"/>
            </a:pPr>
            <a:r>
              <a:rPr lang="de-DE" sz="2800" dirty="0" smtClean="0">
                <a:solidFill>
                  <a:schemeClr val="tx2"/>
                </a:solidFill>
              </a:rPr>
              <a:t>…</a:t>
            </a:r>
            <a:endParaRPr lang="de-DE" sz="2800" dirty="0">
              <a:solidFill>
                <a:schemeClr val="tx2"/>
              </a:solidFill>
            </a:endParaRPr>
          </a:p>
          <a:p>
            <a:pPr algn="l">
              <a:spcBef>
                <a:spcPts val="0"/>
              </a:spcBef>
              <a:buClr>
                <a:srgbClr val="FF0000"/>
              </a:buClr>
            </a:pPr>
            <a:endParaRPr lang="de-DE" sz="2100" dirty="0">
              <a:solidFill>
                <a:schemeClr val="tx2"/>
              </a:solidFill>
            </a:endParaRPr>
          </a:p>
        </p:txBody>
      </p:sp>
      <p:sp>
        <p:nvSpPr>
          <p:cNvPr id="9" name="Titel 1"/>
          <p:cNvSpPr txBox="1">
            <a:spLocks/>
          </p:cNvSpPr>
          <p:nvPr/>
        </p:nvSpPr>
        <p:spPr>
          <a:xfrm>
            <a:off x="467544" y="282285"/>
            <a:ext cx="8208912" cy="1130491"/>
          </a:xfrm>
          <a:prstGeom prst="rect">
            <a:avLst/>
          </a:prstGeom>
          <a:solidFill>
            <a:schemeClr val="accent5"/>
          </a:solidFill>
          <a:ln w="9525">
            <a:solidFill>
              <a:schemeClr val="accent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b="1" dirty="0" smtClean="0">
                <a:solidFill>
                  <a:schemeClr val="tx2"/>
                </a:solidFill>
              </a:rPr>
              <a:t>Was kann die MAV tun?</a:t>
            </a:r>
            <a:endParaRPr lang="de-DE" b="1" dirty="0">
              <a:solidFill>
                <a:schemeClr val="tx2"/>
              </a:solidFill>
            </a:endParaRPr>
          </a:p>
        </p:txBody>
      </p:sp>
      <p:sp>
        <p:nvSpPr>
          <p:cNvPr id="4" name="Rechteck 3"/>
          <p:cNvSpPr/>
          <p:nvPr/>
        </p:nvSpPr>
        <p:spPr>
          <a:xfrm>
            <a:off x="3995936" y="6525344"/>
            <a:ext cx="4680520" cy="216024"/>
          </a:xfrm>
          <a:prstGeom prst="rect">
            <a:avLst/>
          </a:prstGeom>
          <a:solidFill>
            <a:schemeClr val="accent5"/>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dirty="0" smtClean="0">
                <a:solidFill>
                  <a:schemeClr val="tx2"/>
                </a:solidFill>
              </a:rPr>
              <a:t>Renate Blank – Zentrale Konfliktberatungsstelle der EKHN – Oktober 2017</a:t>
            </a:r>
            <a:endParaRPr lang="de-DE" sz="1000" b="1" dirty="0">
              <a:solidFill>
                <a:schemeClr val="tx2"/>
              </a:solidFill>
            </a:endParaRPr>
          </a:p>
        </p:txBody>
      </p:sp>
    </p:spTree>
    <p:extLst>
      <p:ext uri="{BB962C8B-B14F-4D97-AF65-F5344CB8AC3E}">
        <p14:creationId xmlns:p14="http://schemas.microsoft.com/office/powerpoint/2010/main" val="23206528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467544" y="282285"/>
            <a:ext cx="8208912" cy="6160220"/>
          </a:xfrm>
          <a:prstGeom prst="rect">
            <a:avLst/>
          </a:prstGeom>
          <a:solidFill>
            <a:srgbClr val="DBEEF4"/>
          </a:solidFill>
          <a:ln w="9525">
            <a:solidFill>
              <a:srgbClr val="00B0F0"/>
            </a:solidFill>
          </a:ln>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endParaRPr lang="de-DE" sz="1800" dirty="0" smtClean="0">
              <a:solidFill>
                <a:schemeClr val="tx2"/>
              </a:solidFill>
            </a:endParaRPr>
          </a:p>
          <a:p>
            <a:pPr>
              <a:spcBef>
                <a:spcPts val="0"/>
              </a:spcBef>
            </a:pPr>
            <a:endParaRPr lang="de-DE" sz="1800" dirty="0">
              <a:solidFill>
                <a:schemeClr val="tx2"/>
              </a:solidFill>
            </a:endParaRPr>
          </a:p>
          <a:p>
            <a:pPr>
              <a:spcBef>
                <a:spcPts val="0"/>
              </a:spcBef>
            </a:pPr>
            <a:endParaRPr lang="de-DE" sz="1800" dirty="0" smtClean="0">
              <a:solidFill>
                <a:schemeClr val="tx2"/>
              </a:solidFill>
            </a:endParaRPr>
          </a:p>
          <a:p>
            <a:pPr>
              <a:spcBef>
                <a:spcPts val="0"/>
              </a:spcBef>
            </a:pPr>
            <a:endParaRPr lang="de-DE" sz="1800" dirty="0">
              <a:solidFill>
                <a:schemeClr val="tx2"/>
              </a:solidFill>
            </a:endParaRPr>
          </a:p>
          <a:p>
            <a:pPr>
              <a:lnSpc>
                <a:spcPct val="110000"/>
              </a:lnSpc>
              <a:spcBef>
                <a:spcPts val="0"/>
              </a:spcBef>
            </a:pPr>
            <a:endParaRPr lang="de-DE" sz="1800" dirty="0" smtClean="0">
              <a:solidFill>
                <a:schemeClr val="tx2"/>
              </a:solidFill>
            </a:endParaRPr>
          </a:p>
          <a:p>
            <a:pPr marL="285750" indent="-285750" algn="l">
              <a:lnSpc>
                <a:spcPct val="120000"/>
              </a:lnSpc>
              <a:spcBef>
                <a:spcPts val="0"/>
              </a:spcBef>
              <a:buClr>
                <a:srgbClr val="FF0000"/>
              </a:buClr>
              <a:buFont typeface="Wingdings" panose="05000000000000000000" pitchFamily="2" charset="2"/>
              <a:buChar char="Ø"/>
            </a:pPr>
            <a:r>
              <a:rPr lang="de-DE" sz="2400" dirty="0" smtClean="0">
                <a:solidFill>
                  <a:schemeClr val="tx2"/>
                </a:solidFill>
              </a:rPr>
              <a:t>Sich </a:t>
            </a:r>
            <a:r>
              <a:rPr lang="de-DE" sz="2400" dirty="0">
                <a:solidFill>
                  <a:schemeClr val="tx2"/>
                </a:solidFill>
              </a:rPr>
              <a:t>für eine konstruktive Konfliktkultur aussprechen und gegen Mobbing klar Stellung </a:t>
            </a:r>
            <a:r>
              <a:rPr lang="de-DE" sz="2400" dirty="0" smtClean="0">
                <a:solidFill>
                  <a:schemeClr val="tx2"/>
                </a:solidFill>
              </a:rPr>
              <a:t>beziehen.</a:t>
            </a:r>
            <a:endParaRPr lang="de-DE" sz="2400" dirty="0">
              <a:solidFill>
                <a:schemeClr val="tx2"/>
              </a:solidFill>
            </a:endParaRPr>
          </a:p>
          <a:p>
            <a:pPr marL="342900" indent="-342900" algn="l">
              <a:lnSpc>
                <a:spcPct val="120000"/>
              </a:lnSpc>
              <a:spcBef>
                <a:spcPts val="0"/>
              </a:spcBef>
              <a:buClr>
                <a:srgbClr val="FF0000"/>
              </a:buClr>
              <a:buFont typeface="Wingdings" panose="05000000000000000000" pitchFamily="2" charset="2"/>
              <a:buChar char="Ø"/>
            </a:pPr>
            <a:r>
              <a:rPr lang="de-DE" sz="2400" dirty="0">
                <a:solidFill>
                  <a:schemeClr val="tx2"/>
                </a:solidFill>
              </a:rPr>
              <a:t>Klare, transparente Kommunikation </a:t>
            </a:r>
            <a:r>
              <a:rPr lang="de-DE" sz="2400" dirty="0" smtClean="0">
                <a:solidFill>
                  <a:schemeClr val="tx2"/>
                </a:solidFill>
              </a:rPr>
              <a:t>fördern.</a:t>
            </a:r>
            <a:endParaRPr lang="de-DE" sz="2400" dirty="0">
              <a:solidFill>
                <a:schemeClr val="tx2"/>
              </a:solidFill>
            </a:endParaRPr>
          </a:p>
          <a:p>
            <a:pPr marL="342900" indent="-342900" algn="l">
              <a:lnSpc>
                <a:spcPct val="120000"/>
              </a:lnSpc>
              <a:spcBef>
                <a:spcPts val="0"/>
              </a:spcBef>
              <a:buClr>
                <a:srgbClr val="FF0000"/>
              </a:buClr>
              <a:buFont typeface="Wingdings" panose="05000000000000000000" pitchFamily="2" charset="2"/>
              <a:buChar char="Ø"/>
            </a:pPr>
            <a:r>
              <a:rPr lang="de-DE" sz="2400" dirty="0">
                <a:solidFill>
                  <a:schemeClr val="tx2"/>
                </a:solidFill>
              </a:rPr>
              <a:t>Schulungen/Fortbildungen zur Gesprächsführung anbieten, </a:t>
            </a:r>
            <a:r>
              <a:rPr lang="de-DE" sz="2400" dirty="0" smtClean="0">
                <a:solidFill>
                  <a:schemeClr val="tx2"/>
                </a:solidFill>
              </a:rPr>
              <a:t>unterstützen.</a:t>
            </a:r>
            <a:endParaRPr lang="de-DE" sz="2400" dirty="0">
              <a:solidFill>
                <a:schemeClr val="tx2"/>
              </a:solidFill>
            </a:endParaRPr>
          </a:p>
          <a:p>
            <a:pPr marL="342900" indent="-342900" algn="l">
              <a:lnSpc>
                <a:spcPct val="120000"/>
              </a:lnSpc>
              <a:spcBef>
                <a:spcPts val="0"/>
              </a:spcBef>
              <a:buClr>
                <a:srgbClr val="FF0000"/>
              </a:buClr>
              <a:buFont typeface="Wingdings" panose="05000000000000000000" pitchFamily="2" charset="2"/>
              <a:buChar char="Ø"/>
            </a:pPr>
            <a:r>
              <a:rPr lang="de-DE" sz="2400" dirty="0">
                <a:solidFill>
                  <a:schemeClr val="tx2"/>
                </a:solidFill>
              </a:rPr>
              <a:t>Interne Ansprechpartner*innen </a:t>
            </a:r>
            <a:r>
              <a:rPr lang="de-DE" sz="2400" dirty="0" smtClean="0">
                <a:solidFill>
                  <a:schemeClr val="tx2"/>
                </a:solidFill>
              </a:rPr>
              <a:t>benennen.</a:t>
            </a:r>
            <a:endParaRPr lang="de-DE" sz="2400" dirty="0">
              <a:solidFill>
                <a:schemeClr val="tx2"/>
              </a:solidFill>
            </a:endParaRPr>
          </a:p>
          <a:p>
            <a:pPr marL="342900" indent="-342900" algn="l">
              <a:lnSpc>
                <a:spcPct val="120000"/>
              </a:lnSpc>
              <a:spcBef>
                <a:spcPts val="0"/>
              </a:spcBef>
              <a:buClr>
                <a:srgbClr val="FF0000"/>
              </a:buClr>
              <a:buFont typeface="Wingdings" panose="05000000000000000000" pitchFamily="2" charset="2"/>
              <a:buChar char="Ø"/>
            </a:pPr>
            <a:r>
              <a:rPr lang="de-DE" sz="2400" dirty="0">
                <a:solidFill>
                  <a:schemeClr val="tx2"/>
                </a:solidFill>
              </a:rPr>
              <a:t>Mobbing </a:t>
            </a:r>
            <a:r>
              <a:rPr lang="de-DE" sz="2400" dirty="0" smtClean="0">
                <a:solidFill>
                  <a:schemeClr val="tx2"/>
                </a:solidFill>
              </a:rPr>
              <a:t>sanktionieren.</a:t>
            </a:r>
            <a:endParaRPr lang="de-DE" sz="2400" dirty="0">
              <a:solidFill>
                <a:schemeClr val="tx2"/>
              </a:solidFill>
            </a:endParaRPr>
          </a:p>
          <a:p>
            <a:pPr marL="342900" indent="-342900" algn="l">
              <a:lnSpc>
                <a:spcPct val="120000"/>
              </a:lnSpc>
              <a:spcBef>
                <a:spcPts val="0"/>
              </a:spcBef>
              <a:buClr>
                <a:srgbClr val="FF0000"/>
              </a:buClr>
              <a:buFont typeface="Wingdings" panose="05000000000000000000" pitchFamily="2" charset="2"/>
              <a:buChar char="Ø"/>
            </a:pPr>
            <a:r>
              <a:rPr lang="de-DE" sz="2400" dirty="0">
                <a:solidFill>
                  <a:schemeClr val="tx2"/>
                </a:solidFill>
              </a:rPr>
              <a:t>MAV </a:t>
            </a:r>
            <a:r>
              <a:rPr lang="de-DE" sz="2400" dirty="0" smtClean="0">
                <a:solidFill>
                  <a:schemeClr val="tx2"/>
                </a:solidFill>
              </a:rPr>
              <a:t>einbeziehen.</a:t>
            </a:r>
            <a:endParaRPr lang="de-DE" sz="2400" dirty="0">
              <a:solidFill>
                <a:schemeClr val="tx2"/>
              </a:solidFill>
            </a:endParaRPr>
          </a:p>
          <a:p>
            <a:pPr marL="342900" indent="-342900" algn="l">
              <a:lnSpc>
                <a:spcPct val="120000"/>
              </a:lnSpc>
              <a:spcBef>
                <a:spcPts val="0"/>
              </a:spcBef>
              <a:buClr>
                <a:srgbClr val="FF0000"/>
              </a:buClr>
              <a:buFont typeface="Wingdings" panose="05000000000000000000" pitchFamily="2" charset="2"/>
              <a:buChar char="Ø"/>
            </a:pPr>
            <a:r>
              <a:rPr lang="de-DE" sz="2400" dirty="0">
                <a:solidFill>
                  <a:schemeClr val="tx2"/>
                </a:solidFill>
              </a:rPr>
              <a:t>Betriebliche Möglichkeiten </a:t>
            </a:r>
            <a:r>
              <a:rPr lang="de-DE" sz="2400" dirty="0" smtClean="0">
                <a:solidFill>
                  <a:schemeClr val="tx2"/>
                </a:solidFill>
              </a:rPr>
              <a:t>ausloten.</a:t>
            </a:r>
            <a:endParaRPr lang="de-DE" sz="2400" dirty="0">
              <a:solidFill>
                <a:schemeClr val="tx2"/>
              </a:solidFill>
            </a:endParaRPr>
          </a:p>
          <a:p>
            <a:pPr marL="342900" indent="-342900" algn="l">
              <a:lnSpc>
                <a:spcPct val="120000"/>
              </a:lnSpc>
              <a:spcBef>
                <a:spcPts val="0"/>
              </a:spcBef>
              <a:buClr>
                <a:srgbClr val="FF0000"/>
              </a:buClr>
              <a:buFont typeface="Wingdings" panose="05000000000000000000" pitchFamily="2" charset="2"/>
              <a:buChar char="Ø"/>
            </a:pPr>
            <a:r>
              <a:rPr lang="de-DE" sz="2400" dirty="0">
                <a:solidFill>
                  <a:schemeClr val="tx2"/>
                </a:solidFill>
              </a:rPr>
              <a:t>Hilfe anbieten, z. B. Vorgesetzte, MAV, Beratungsstellen, Ärzte, Psychologen, Anwälte, </a:t>
            </a:r>
            <a:r>
              <a:rPr lang="de-DE" sz="2400" dirty="0" smtClean="0">
                <a:solidFill>
                  <a:schemeClr val="tx2"/>
                </a:solidFill>
              </a:rPr>
              <a:t>Gleichgesinnte ...</a:t>
            </a:r>
            <a:endParaRPr lang="de-DE" sz="2400" dirty="0">
              <a:solidFill>
                <a:schemeClr val="tx2"/>
              </a:solidFill>
            </a:endParaRPr>
          </a:p>
        </p:txBody>
      </p:sp>
      <p:sp>
        <p:nvSpPr>
          <p:cNvPr id="9" name="Titel 1"/>
          <p:cNvSpPr txBox="1">
            <a:spLocks/>
          </p:cNvSpPr>
          <p:nvPr/>
        </p:nvSpPr>
        <p:spPr>
          <a:xfrm>
            <a:off x="467544" y="282285"/>
            <a:ext cx="8208912" cy="1325563"/>
          </a:xfrm>
          <a:prstGeom prst="rect">
            <a:avLst/>
          </a:prstGeom>
          <a:solidFill>
            <a:schemeClr val="accent5"/>
          </a:solidFill>
          <a:ln w="9525">
            <a:solidFill>
              <a:schemeClr val="accent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b="1" dirty="0" smtClean="0">
                <a:solidFill>
                  <a:schemeClr val="tx2"/>
                </a:solidFill>
              </a:rPr>
              <a:t>Was kann der Arbeitgeber tun?</a:t>
            </a:r>
            <a:endParaRPr lang="de-DE" b="1" dirty="0">
              <a:solidFill>
                <a:schemeClr val="tx2"/>
              </a:solidFill>
            </a:endParaRPr>
          </a:p>
        </p:txBody>
      </p:sp>
      <p:sp>
        <p:nvSpPr>
          <p:cNvPr id="4" name="Rechteck 3"/>
          <p:cNvSpPr/>
          <p:nvPr/>
        </p:nvSpPr>
        <p:spPr>
          <a:xfrm>
            <a:off x="4355976" y="6525344"/>
            <a:ext cx="4320480" cy="288032"/>
          </a:xfrm>
          <a:prstGeom prst="rect">
            <a:avLst/>
          </a:prstGeom>
          <a:solidFill>
            <a:schemeClr val="accent5"/>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dirty="0" smtClean="0">
                <a:solidFill>
                  <a:schemeClr val="tx2"/>
                </a:solidFill>
              </a:rPr>
              <a:t>Renate Blank – Zentrale Konfliktberatungsstelle der EKHN – Oktober 2017</a:t>
            </a:r>
            <a:endParaRPr lang="de-DE" sz="1000" b="1" dirty="0">
              <a:solidFill>
                <a:schemeClr val="tx2"/>
              </a:solidFill>
            </a:endParaRPr>
          </a:p>
        </p:txBody>
      </p:sp>
    </p:spTree>
    <p:extLst>
      <p:ext uri="{BB962C8B-B14F-4D97-AF65-F5344CB8AC3E}">
        <p14:creationId xmlns:p14="http://schemas.microsoft.com/office/powerpoint/2010/main" val="8807190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5496" y="130695"/>
            <a:ext cx="9001000" cy="1066057"/>
          </a:xfrm>
          <a:solidFill>
            <a:schemeClr val="accent5"/>
          </a:solidFill>
          <a:ln w="9525">
            <a:solidFill>
              <a:schemeClr val="tx1"/>
            </a:solidFill>
          </a:ln>
        </p:spPr>
        <p:txBody>
          <a:bodyPr anchor="t">
            <a:noAutofit/>
          </a:bodyPr>
          <a:lstStyle/>
          <a:p>
            <a:pPr algn="l"/>
            <a:r>
              <a:rPr lang="de-DE" sz="3200" b="1" dirty="0" smtClean="0">
                <a:solidFill>
                  <a:schemeClr val="tx2"/>
                </a:solidFill>
                <a:cs typeface="Arial"/>
              </a:rPr>
              <a:t>Konflikte haben ihre Ursache meist bei Unklarheiten auf den Ebenen: „Arbeitsorganisation – Rollen“ </a:t>
            </a:r>
            <a:endParaRPr lang="de-DE" sz="3200" b="1" dirty="0">
              <a:solidFill>
                <a:schemeClr val="tx2"/>
              </a:solidFill>
              <a:cs typeface="Arial"/>
            </a:endParaRPr>
          </a:p>
        </p:txBody>
      </p:sp>
      <p:pic>
        <p:nvPicPr>
          <p:cNvPr id="11" name="Bild 10"/>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682750" y="1340768"/>
            <a:ext cx="5778500" cy="4508500"/>
          </a:xfrm>
          <a:prstGeom prst="rect">
            <a:avLst/>
          </a:prstGeom>
          <a:ln>
            <a:noFill/>
          </a:ln>
        </p:spPr>
      </p:pic>
      <p:sp>
        <p:nvSpPr>
          <p:cNvPr id="12" name="Textfeld 11"/>
          <p:cNvSpPr txBox="1"/>
          <p:nvPr/>
        </p:nvSpPr>
        <p:spPr>
          <a:xfrm>
            <a:off x="35496" y="4151402"/>
            <a:ext cx="2667000" cy="938719"/>
          </a:xfrm>
          <a:prstGeom prst="rect">
            <a:avLst/>
          </a:prstGeom>
          <a:solidFill>
            <a:schemeClr val="bg1">
              <a:lumMod val="95000"/>
            </a:schemeClr>
          </a:solidFill>
          <a:ln w="3175">
            <a:solidFill>
              <a:schemeClr val="tx2"/>
            </a:solidFill>
          </a:ln>
        </p:spPr>
        <p:txBody>
          <a:bodyPr wrap="square" rtlCol="0">
            <a:spAutoFit/>
          </a:bodyPr>
          <a:lstStyle/>
          <a:p>
            <a:pPr algn="r"/>
            <a:r>
              <a:rPr lang="de-DE" sz="1100" b="1" dirty="0" smtClean="0">
                <a:solidFill>
                  <a:schemeClr val="tx2"/>
                </a:solidFill>
                <a:cs typeface="Arial"/>
              </a:rPr>
              <a:t>Leitungsstil</a:t>
            </a:r>
            <a:r>
              <a:rPr lang="de-DE" sz="1100" b="1" dirty="0">
                <a:solidFill>
                  <a:schemeClr val="tx2"/>
                </a:solidFill>
                <a:cs typeface="Arial"/>
              </a:rPr>
              <a:t>, Übernahme bestimmter Rollen </a:t>
            </a:r>
            <a:r>
              <a:rPr lang="de-DE" sz="1100" b="1" dirty="0" smtClean="0">
                <a:solidFill>
                  <a:schemeClr val="tx2"/>
                </a:solidFill>
                <a:cs typeface="Arial"/>
              </a:rPr>
              <a:t>(w/m; </a:t>
            </a:r>
            <a:r>
              <a:rPr lang="de-DE" sz="1100" b="1" dirty="0">
                <a:solidFill>
                  <a:schemeClr val="tx2"/>
                </a:solidFill>
                <a:cs typeface="Arial"/>
              </a:rPr>
              <a:t>Außenseiter, Exoten etc.), </a:t>
            </a:r>
          </a:p>
          <a:p>
            <a:pPr algn="r"/>
            <a:r>
              <a:rPr lang="de-DE" sz="1100" b="1" dirty="0">
                <a:solidFill>
                  <a:schemeClr val="tx2"/>
                </a:solidFill>
                <a:cs typeface="Arial"/>
              </a:rPr>
              <a:t>typische Verhaltensmuster (Rückzug, Krankheit, Schweigen, Abwesenheit; Kampf; </a:t>
            </a:r>
            <a:r>
              <a:rPr lang="de-DE" sz="1100" b="1" dirty="0" smtClean="0">
                <a:solidFill>
                  <a:schemeClr val="tx2"/>
                </a:solidFill>
                <a:cs typeface="Arial"/>
              </a:rPr>
              <a:t>verbal </a:t>
            </a:r>
            <a:r>
              <a:rPr lang="de-DE" sz="1100" b="1" dirty="0">
                <a:solidFill>
                  <a:schemeClr val="tx2"/>
                </a:solidFill>
                <a:cs typeface="Arial"/>
              </a:rPr>
              <a:t>– nonverbal etc.)</a:t>
            </a:r>
          </a:p>
        </p:txBody>
      </p:sp>
      <p:sp>
        <p:nvSpPr>
          <p:cNvPr id="13" name="Textfeld 12"/>
          <p:cNvSpPr txBox="1"/>
          <p:nvPr/>
        </p:nvSpPr>
        <p:spPr>
          <a:xfrm>
            <a:off x="1442864" y="5229200"/>
            <a:ext cx="1905000" cy="738664"/>
          </a:xfrm>
          <a:prstGeom prst="rect">
            <a:avLst/>
          </a:prstGeom>
          <a:solidFill>
            <a:schemeClr val="bg1">
              <a:lumMod val="95000"/>
            </a:schemeClr>
          </a:solidFill>
          <a:ln w="3175">
            <a:solidFill>
              <a:schemeClr val="tx2"/>
            </a:solidFill>
          </a:ln>
        </p:spPr>
        <p:txBody>
          <a:bodyPr wrap="square" rtlCol="0">
            <a:spAutoFit/>
          </a:bodyPr>
          <a:lstStyle/>
          <a:p>
            <a:pPr algn="r"/>
            <a:endParaRPr lang="de-DE" sz="1000" dirty="0" smtClean="0">
              <a:solidFill>
                <a:schemeClr val="tx2"/>
              </a:solidFill>
              <a:cs typeface="Arial"/>
            </a:endParaRPr>
          </a:p>
          <a:p>
            <a:pPr algn="r"/>
            <a:r>
              <a:rPr lang="de-DE" sz="1100" b="1" dirty="0" smtClean="0">
                <a:solidFill>
                  <a:schemeClr val="tx2"/>
                </a:solidFill>
                <a:cs typeface="Arial"/>
              </a:rPr>
              <a:t>Individuell </a:t>
            </a:r>
            <a:r>
              <a:rPr lang="de-DE" sz="1100" b="1" dirty="0">
                <a:solidFill>
                  <a:schemeClr val="tx2"/>
                </a:solidFill>
                <a:cs typeface="Arial"/>
              </a:rPr>
              <a:t>einzigartig, Besonderheiten einer </a:t>
            </a:r>
            <a:r>
              <a:rPr lang="de-DE" sz="1100" b="1" dirty="0" smtClean="0">
                <a:solidFill>
                  <a:schemeClr val="tx2"/>
                </a:solidFill>
                <a:cs typeface="Arial"/>
              </a:rPr>
              <a:t>Person</a:t>
            </a:r>
          </a:p>
          <a:p>
            <a:pPr algn="r"/>
            <a:endParaRPr lang="de-DE" sz="1000" dirty="0">
              <a:solidFill>
                <a:schemeClr val="tx2"/>
              </a:solidFill>
              <a:cs typeface="Arial"/>
            </a:endParaRPr>
          </a:p>
        </p:txBody>
      </p:sp>
      <p:sp>
        <p:nvSpPr>
          <p:cNvPr id="14" name="Textfeld 13"/>
          <p:cNvSpPr txBox="1"/>
          <p:nvPr/>
        </p:nvSpPr>
        <p:spPr>
          <a:xfrm>
            <a:off x="5759896" y="4809346"/>
            <a:ext cx="3276600" cy="938719"/>
          </a:xfrm>
          <a:prstGeom prst="rect">
            <a:avLst/>
          </a:prstGeom>
          <a:solidFill>
            <a:schemeClr val="bg1">
              <a:lumMod val="95000"/>
            </a:schemeClr>
          </a:solidFill>
          <a:ln w="3175">
            <a:solidFill>
              <a:schemeClr val="tx2"/>
            </a:solidFill>
          </a:ln>
        </p:spPr>
        <p:txBody>
          <a:bodyPr wrap="square" rtlCol="0">
            <a:spAutoFit/>
          </a:bodyPr>
          <a:lstStyle/>
          <a:p>
            <a:r>
              <a:rPr lang="de-DE" sz="1100" b="1" dirty="0">
                <a:solidFill>
                  <a:schemeClr val="tx2"/>
                </a:solidFill>
                <a:cs typeface="Arial"/>
              </a:rPr>
              <a:t>Tief verwurzelte (z.T. unbewusst/nicht verbalisierte) Einstellungen, gehören zum Intimbereich (Glauben, Sexualität, Geld, politische Überzeugungen), Vorurteile, Maxime, Lebensregeln, Menschenbilder etc</a:t>
            </a:r>
            <a:r>
              <a:rPr lang="de-DE" sz="1100" b="1" dirty="0" smtClean="0">
                <a:solidFill>
                  <a:schemeClr val="tx2"/>
                </a:solidFill>
                <a:cs typeface="Arial"/>
              </a:rPr>
              <a:t>.)</a:t>
            </a:r>
            <a:endParaRPr lang="de-DE" sz="1100" b="1" dirty="0">
              <a:solidFill>
                <a:schemeClr val="tx2"/>
              </a:solidFill>
              <a:cs typeface="Arial"/>
            </a:endParaRPr>
          </a:p>
        </p:txBody>
      </p:sp>
      <p:sp>
        <p:nvSpPr>
          <p:cNvPr id="15" name="Textfeld 14"/>
          <p:cNvSpPr txBox="1"/>
          <p:nvPr/>
        </p:nvSpPr>
        <p:spPr>
          <a:xfrm>
            <a:off x="6598096" y="3420070"/>
            <a:ext cx="2438400" cy="1277273"/>
          </a:xfrm>
          <a:prstGeom prst="rect">
            <a:avLst/>
          </a:prstGeom>
          <a:solidFill>
            <a:schemeClr val="bg1">
              <a:lumMod val="95000"/>
            </a:schemeClr>
          </a:solidFill>
          <a:ln w="3175">
            <a:solidFill>
              <a:schemeClr val="tx1"/>
            </a:solidFill>
          </a:ln>
        </p:spPr>
        <p:txBody>
          <a:bodyPr wrap="square" rtlCol="0">
            <a:spAutoFit/>
          </a:bodyPr>
          <a:lstStyle/>
          <a:p>
            <a:r>
              <a:rPr lang="de-DE" sz="1100" b="1" dirty="0">
                <a:solidFill>
                  <a:schemeClr val="tx2"/>
                </a:solidFill>
                <a:cs typeface="Arial"/>
              </a:rPr>
              <a:t>Arbeitsteilung, Arbeitsverträge</a:t>
            </a:r>
            <a:r>
              <a:rPr lang="de-DE" sz="1100" b="1" dirty="0" smtClean="0">
                <a:solidFill>
                  <a:schemeClr val="tx2"/>
                </a:solidFill>
                <a:cs typeface="Arial"/>
              </a:rPr>
              <a:t>/</a:t>
            </a:r>
          </a:p>
          <a:p>
            <a:r>
              <a:rPr lang="de-DE" sz="1100" b="1" dirty="0" smtClean="0">
                <a:solidFill>
                  <a:schemeClr val="tx2"/>
                </a:solidFill>
                <a:cs typeface="Arial"/>
              </a:rPr>
              <a:t>-</a:t>
            </a:r>
            <a:r>
              <a:rPr lang="de-DE" sz="1100" b="1" dirty="0">
                <a:solidFill>
                  <a:schemeClr val="tx2"/>
                </a:solidFill>
                <a:cs typeface="Arial"/>
              </a:rPr>
              <a:t>aufträge, organisatorische Einbindung der Entscheidungs- und </a:t>
            </a:r>
            <a:r>
              <a:rPr lang="de-DE" sz="1100" b="1" dirty="0" err="1" smtClean="0">
                <a:solidFill>
                  <a:schemeClr val="tx2"/>
                </a:solidFill>
                <a:cs typeface="Arial"/>
              </a:rPr>
              <a:t>Verantwor-tungskompetenz</a:t>
            </a:r>
            <a:r>
              <a:rPr lang="de-DE" sz="1100" b="1" dirty="0">
                <a:solidFill>
                  <a:schemeClr val="tx2"/>
                </a:solidFill>
                <a:cs typeface="Arial"/>
              </a:rPr>
              <a:t>, Rollenaufteilung aufgrund von </a:t>
            </a:r>
            <a:r>
              <a:rPr lang="de-DE" sz="1100" b="1" dirty="0" smtClean="0">
                <a:solidFill>
                  <a:schemeClr val="tx2"/>
                </a:solidFill>
                <a:cs typeface="Arial"/>
              </a:rPr>
              <a:t>Fähigkeiten, Fertig-</a:t>
            </a:r>
            <a:r>
              <a:rPr lang="de-DE" sz="1100" b="1" dirty="0" err="1" smtClean="0">
                <a:solidFill>
                  <a:schemeClr val="tx2"/>
                </a:solidFill>
                <a:cs typeface="Arial"/>
              </a:rPr>
              <a:t>keiten</a:t>
            </a:r>
            <a:r>
              <a:rPr lang="de-DE" sz="1100" b="1" dirty="0">
                <a:solidFill>
                  <a:schemeClr val="tx2"/>
                </a:solidFill>
                <a:cs typeface="Arial"/>
              </a:rPr>
              <a:t>, Kenntnissen; Verteilung </a:t>
            </a:r>
            <a:r>
              <a:rPr lang="de-DE" sz="1100" b="1" dirty="0" smtClean="0">
                <a:solidFill>
                  <a:schemeClr val="tx2"/>
                </a:solidFill>
                <a:cs typeface="Arial"/>
              </a:rPr>
              <a:t>von Privilegien</a:t>
            </a:r>
            <a:endParaRPr lang="de-DE" sz="1100" b="1" dirty="0">
              <a:solidFill>
                <a:schemeClr val="tx2"/>
              </a:solidFill>
              <a:cs typeface="Arial"/>
            </a:endParaRPr>
          </a:p>
        </p:txBody>
      </p:sp>
      <p:sp>
        <p:nvSpPr>
          <p:cNvPr id="16" name="Textfeld 15"/>
          <p:cNvSpPr txBox="1"/>
          <p:nvPr/>
        </p:nvSpPr>
        <p:spPr>
          <a:xfrm>
            <a:off x="35496" y="2895600"/>
            <a:ext cx="2088232" cy="1107996"/>
          </a:xfrm>
          <a:prstGeom prst="rect">
            <a:avLst/>
          </a:prstGeom>
          <a:solidFill>
            <a:schemeClr val="bg1">
              <a:lumMod val="95000"/>
            </a:schemeClr>
          </a:solidFill>
          <a:ln w="3175">
            <a:solidFill>
              <a:schemeClr val="tx2"/>
            </a:solidFill>
          </a:ln>
        </p:spPr>
        <p:txBody>
          <a:bodyPr wrap="square" rtlCol="0">
            <a:spAutoFit/>
          </a:bodyPr>
          <a:lstStyle/>
          <a:p>
            <a:pPr algn="r"/>
            <a:r>
              <a:rPr lang="de-DE" sz="1100" b="1" dirty="0">
                <a:solidFill>
                  <a:schemeClr val="tx2"/>
                </a:solidFill>
                <a:cs typeface="Arial"/>
              </a:rPr>
              <a:t>Arbeitsplatzgestaltung, Arbeitsbedingungen (Bezahlung, Anerkennung, Ferien etc.), Hilfsmittel (techn. Ausstattung, Schlüssel, </a:t>
            </a:r>
          </a:p>
          <a:p>
            <a:pPr algn="r"/>
            <a:r>
              <a:rPr lang="de-DE" sz="1100" b="1" dirty="0">
                <a:solidFill>
                  <a:schemeClr val="tx2"/>
                </a:solidFill>
                <a:cs typeface="Arial"/>
              </a:rPr>
              <a:t>Zugang zu Räumen etc.)</a:t>
            </a:r>
          </a:p>
        </p:txBody>
      </p:sp>
      <p:sp>
        <p:nvSpPr>
          <p:cNvPr id="17" name="Textfeld 16"/>
          <p:cNvSpPr txBox="1"/>
          <p:nvPr/>
        </p:nvSpPr>
        <p:spPr>
          <a:xfrm>
            <a:off x="7235006" y="1317625"/>
            <a:ext cx="1441450" cy="754053"/>
          </a:xfrm>
          <a:prstGeom prst="rect">
            <a:avLst/>
          </a:prstGeom>
          <a:solidFill>
            <a:schemeClr val="bg1">
              <a:lumMod val="95000"/>
            </a:schemeClr>
          </a:solidFill>
          <a:ln w="3175">
            <a:solidFill>
              <a:schemeClr val="tx2"/>
            </a:solidFill>
          </a:ln>
        </p:spPr>
        <p:txBody>
          <a:bodyPr wrap="square" rtlCol="0">
            <a:spAutoFit/>
          </a:bodyPr>
          <a:lstStyle/>
          <a:p>
            <a:endParaRPr lang="de-DE" sz="1000" dirty="0" smtClean="0">
              <a:solidFill>
                <a:schemeClr val="tx2"/>
              </a:solidFill>
              <a:cs typeface="Arial"/>
            </a:endParaRPr>
          </a:p>
          <a:p>
            <a:r>
              <a:rPr lang="de-DE" sz="1100" b="1" dirty="0" smtClean="0">
                <a:solidFill>
                  <a:schemeClr val="tx2"/>
                </a:solidFill>
                <a:cs typeface="Arial"/>
              </a:rPr>
              <a:t>Art der Institution, z.B</a:t>
            </a:r>
            <a:r>
              <a:rPr lang="de-DE" sz="1100" b="1" dirty="0">
                <a:solidFill>
                  <a:schemeClr val="tx2"/>
                </a:solidFill>
                <a:cs typeface="Arial"/>
              </a:rPr>
              <a:t>. Kita, Verwaltung etc</a:t>
            </a:r>
            <a:r>
              <a:rPr lang="de-DE" sz="1100" b="1" dirty="0" smtClean="0">
                <a:solidFill>
                  <a:schemeClr val="tx2"/>
                </a:solidFill>
                <a:cs typeface="Arial"/>
              </a:rPr>
              <a:t>.</a:t>
            </a:r>
          </a:p>
        </p:txBody>
      </p:sp>
      <p:sp>
        <p:nvSpPr>
          <p:cNvPr id="19" name="Oval 18"/>
          <p:cNvSpPr/>
          <p:nvPr/>
        </p:nvSpPr>
        <p:spPr>
          <a:xfrm>
            <a:off x="3733800" y="4941168"/>
            <a:ext cx="1621532" cy="873125"/>
          </a:xfrm>
          <a:prstGeom prst="ellipse">
            <a:avLst/>
          </a:prstGeom>
          <a:noFill/>
          <a:ln w="41275" cap="flat" cmpd="sng" algn="ctr">
            <a:solidFill>
              <a:srgbClr val="CC0A20"/>
            </a:solidFill>
            <a:prstDash val="sysDot"/>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p>
        </p:txBody>
      </p:sp>
      <p:sp>
        <p:nvSpPr>
          <p:cNvPr id="20" name="Oval 19"/>
          <p:cNvSpPr/>
          <p:nvPr/>
        </p:nvSpPr>
        <p:spPr>
          <a:xfrm>
            <a:off x="1981200" y="1988840"/>
            <a:ext cx="5181600" cy="1363960"/>
          </a:xfrm>
          <a:prstGeom prst="ellipse">
            <a:avLst/>
          </a:prstGeom>
          <a:noFill/>
          <a:ln w="53975" cap="flat" cmpd="sng" algn="ctr">
            <a:solidFill>
              <a:srgbClr val="CC0A20"/>
            </a:solidFill>
            <a:prstDash val="dash"/>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6" name="Rechteck 45"/>
          <p:cNvSpPr/>
          <p:nvPr/>
        </p:nvSpPr>
        <p:spPr>
          <a:xfrm>
            <a:off x="4544566" y="6597352"/>
            <a:ext cx="4419922" cy="216024"/>
          </a:xfrm>
          <a:prstGeom prst="rect">
            <a:avLst/>
          </a:prstGeom>
          <a:solidFill>
            <a:schemeClr val="accent5"/>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dirty="0" smtClean="0">
                <a:solidFill>
                  <a:schemeClr val="tx2"/>
                </a:solidFill>
              </a:rPr>
              <a:t>Renate Blank – Zentrale Konfliktberatungsstelle der EKHN – Oktober 2017</a:t>
            </a:r>
            <a:endParaRPr lang="de-DE" sz="1000" b="1" dirty="0">
              <a:solidFill>
                <a:schemeClr val="tx2"/>
              </a:solidFill>
            </a:endParaRPr>
          </a:p>
        </p:txBody>
      </p:sp>
      <p:sp>
        <p:nvSpPr>
          <p:cNvPr id="7" name="Pfeil nach rechts 6"/>
          <p:cNvSpPr/>
          <p:nvPr/>
        </p:nvSpPr>
        <p:spPr>
          <a:xfrm rot="19278896">
            <a:off x="2168581" y="2942325"/>
            <a:ext cx="852238" cy="408649"/>
          </a:xfrm>
          <a:prstGeom prst="rightArrow">
            <a:avLst>
              <a:gd name="adj1" fmla="val 50000"/>
              <a:gd name="adj2" fmla="val 50000"/>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Pfeil nach rechts 23"/>
          <p:cNvSpPr/>
          <p:nvPr/>
        </p:nvSpPr>
        <p:spPr>
          <a:xfrm rot="19278896">
            <a:off x="2722894" y="4207333"/>
            <a:ext cx="953564" cy="408649"/>
          </a:xfrm>
          <a:prstGeom prst="rightArrow">
            <a:avLst>
              <a:gd name="adj1" fmla="val 50000"/>
              <a:gd name="adj2" fmla="val 50000"/>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Pfeil nach rechts 24"/>
          <p:cNvSpPr/>
          <p:nvPr/>
        </p:nvSpPr>
        <p:spPr>
          <a:xfrm>
            <a:off x="3391569" y="5260929"/>
            <a:ext cx="684462" cy="408649"/>
          </a:xfrm>
          <a:prstGeom prst="rightArrow">
            <a:avLst>
              <a:gd name="adj1" fmla="val 50000"/>
              <a:gd name="adj2" fmla="val 50000"/>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Pfeil nach rechts 26"/>
          <p:cNvSpPr/>
          <p:nvPr/>
        </p:nvSpPr>
        <p:spPr>
          <a:xfrm rot="12818018">
            <a:off x="5032285" y="4648587"/>
            <a:ext cx="619145" cy="408649"/>
          </a:xfrm>
          <a:prstGeom prst="rightArrow">
            <a:avLst>
              <a:gd name="adj1" fmla="val 59481"/>
              <a:gd name="adj2" fmla="val 50000"/>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Pfeil nach rechts 28"/>
          <p:cNvSpPr/>
          <p:nvPr/>
        </p:nvSpPr>
        <p:spPr>
          <a:xfrm rot="13121867">
            <a:off x="5806253" y="3458548"/>
            <a:ext cx="724136" cy="481038"/>
          </a:xfrm>
          <a:prstGeom prst="rightArrow">
            <a:avLst>
              <a:gd name="adj1" fmla="val 50000"/>
              <a:gd name="adj2" fmla="val 50000"/>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Pfeil nach rechts 30"/>
          <p:cNvSpPr/>
          <p:nvPr/>
        </p:nvSpPr>
        <p:spPr>
          <a:xfrm rot="9171487">
            <a:off x="6333694" y="1631389"/>
            <a:ext cx="821252" cy="408649"/>
          </a:xfrm>
          <a:prstGeom prst="rightArrow">
            <a:avLst>
              <a:gd name="adj1" fmla="val 50000"/>
              <a:gd name="adj2" fmla="val 50000"/>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384885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5496" y="130695"/>
            <a:ext cx="9001000" cy="1066057"/>
          </a:xfrm>
          <a:solidFill>
            <a:schemeClr val="accent5"/>
          </a:solidFill>
          <a:ln w="9525">
            <a:solidFill>
              <a:schemeClr val="tx1"/>
            </a:solidFill>
          </a:ln>
        </p:spPr>
        <p:txBody>
          <a:bodyPr anchor="t">
            <a:noAutofit/>
          </a:bodyPr>
          <a:lstStyle/>
          <a:p>
            <a:pPr algn="l"/>
            <a:r>
              <a:rPr lang="de-DE" sz="3200" b="1" dirty="0" smtClean="0">
                <a:solidFill>
                  <a:schemeClr val="tx2"/>
                </a:solidFill>
                <a:cs typeface="Arial"/>
              </a:rPr>
              <a:t>Konflikte haben ihre Ursache meist bei Unklarheiten auf den Ebenen: „Arbeitsorganisation – Rollen“ </a:t>
            </a:r>
            <a:endParaRPr lang="de-DE" sz="3200" b="1" dirty="0">
              <a:solidFill>
                <a:schemeClr val="tx2"/>
              </a:solidFill>
              <a:cs typeface="Arial"/>
            </a:endParaRPr>
          </a:p>
        </p:txBody>
      </p:sp>
      <p:pic>
        <p:nvPicPr>
          <p:cNvPr id="11" name="Bild 10"/>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2483768" y="2204863"/>
            <a:ext cx="4114328" cy="3456385"/>
          </a:xfrm>
          <a:prstGeom prst="rect">
            <a:avLst/>
          </a:prstGeom>
          <a:ln>
            <a:noFill/>
          </a:ln>
        </p:spPr>
      </p:pic>
      <p:sp>
        <p:nvSpPr>
          <p:cNvPr id="12" name="Textfeld 11"/>
          <p:cNvSpPr txBox="1"/>
          <p:nvPr/>
        </p:nvSpPr>
        <p:spPr>
          <a:xfrm>
            <a:off x="6070610" y="4593322"/>
            <a:ext cx="3059919" cy="938719"/>
          </a:xfrm>
          <a:prstGeom prst="rect">
            <a:avLst/>
          </a:prstGeom>
          <a:solidFill>
            <a:schemeClr val="bg1">
              <a:lumMod val="95000"/>
            </a:schemeClr>
          </a:solidFill>
          <a:ln w="3175">
            <a:solidFill>
              <a:schemeClr val="tx2"/>
            </a:solidFill>
          </a:ln>
        </p:spPr>
        <p:txBody>
          <a:bodyPr wrap="square" rtlCol="0">
            <a:spAutoFit/>
          </a:bodyPr>
          <a:lstStyle/>
          <a:p>
            <a:r>
              <a:rPr lang="de-DE" sz="1100" b="1" dirty="0" smtClean="0">
                <a:solidFill>
                  <a:schemeClr val="tx2"/>
                </a:solidFill>
                <a:cs typeface="Arial"/>
              </a:rPr>
              <a:t>Leitungsstil</a:t>
            </a:r>
            <a:r>
              <a:rPr lang="de-DE" sz="1100" b="1" dirty="0">
                <a:solidFill>
                  <a:schemeClr val="tx2"/>
                </a:solidFill>
                <a:cs typeface="Arial"/>
              </a:rPr>
              <a:t>, Übernahme bestimmter Rollen </a:t>
            </a:r>
          </a:p>
          <a:p>
            <a:r>
              <a:rPr lang="de-DE" sz="1100" b="1" dirty="0" smtClean="0">
                <a:solidFill>
                  <a:schemeClr val="tx2"/>
                </a:solidFill>
                <a:cs typeface="Arial"/>
              </a:rPr>
              <a:t>(w/m; </a:t>
            </a:r>
            <a:r>
              <a:rPr lang="de-DE" sz="1100" b="1" dirty="0">
                <a:solidFill>
                  <a:schemeClr val="tx2"/>
                </a:solidFill>
                <a:cs typeface="Arial"/>
              </a:rPr>
              <a:t>Außenseiter, Exoten etc.), </a:t>
            </a:r>
            <a:r>
              <a:rPr lang="de-DE" sz="1100" b="1" dirty="0" smtClean="0">
                <a:solidFill>
                  <a:schemeClr val="tx2"/>
                </a:solidFill>
                <a:cs typeface="Arial"/>
              </a:rPr>
              <a:t>typische </a:t>
            </a:r>
            <a:r>
              <a:rPr lang="de-DE" sz="1100" b="1" dirty="0">
                <a:solidFill>
                  <a:schemeClr val="tx2"/>
                </a:solidFill>
                <a:cs typeface="Arial"/>
              </a:rPr>
              <a:t>Verhaltensmuster (Rückzug, Krankheit, Schweigen, Abwesenheit; Kampf; </a:t>
            </a:r>
            <a:r>
              <a:rPr lang="de-DE" sz="1100" b="1" dirty="0" smtClean="0">
                <a:solidFill>
                  <a:schemeClr val="tx2"/>
                </a:solidFill>
                <a:cs typeface="Arial"/>
              </a:rPr>
              <a:t>verbal </a:t>
            </a:r>
            <a:r>
              <a:rPr lang="de-DE" sz="1100" b="1" dirty="0">
                <a:solidFill>
                  <a:schemeClr val="tx2"/>
                </a:solidFill>
                <a:cs typeface="Arial"/>
              </a:rPr>
              <a:t>– nonverbal etc.)</a:t>
            </a:r>
          </a:p>
        </p:txBody>
      </p:sp>
      <p:sp>
        <p:nvSpPr>
          <p:cNvPr id="13" name="Textfeld 12"/>
          <p:cNvSpPr txBox="1"/>
          <p:nvPr/>
        </p:nvSpPr>
        <p:spPr>
          <a:xfrm>
            <a:off x="3713762" y="6053226"/>
            <a:ext cx="1905000" cy="430887"/>
          </a:xfrm>
          <a:prstGeom prst="rect">
            <a:avLst/>
          </a:prstGeom>
          <a:solidFill>
            <a:schemeClr val="bg1">
              <a:lumMod val="95000"/>
            </a:schemeClr>
          </a:solidFill>
          <a:ln w="3175">
            <a:solidFill>
              <a:schemeClr val="tx2"/>
            </a:solidFill>
          </a:ln>
        </p:spPr>
        <p:txBody>
          <a:bodyPr wrap="square" rtlCol="0">
            <a:spAutoFit/>
          </a:bodyPr>
          <a:lstStyle/>
          <a:p>
            <a:pPr algn="r"/>
            <a:r>
              <a:rPr lang="de-DE" sz="1100" b="1" dirty="0" smtClean="0">
                <a:solidFill>
                  <a:schemeClr val="tx2"/>
                </a:solidFill>
                <a:cs typeface="Arial"/>
              </a:rPr>
              <a:t>Individuell </a:t>
            </a:r>
            <a:r>
              <a:rPr lang="de-DE" sz="1100" b="1" dirty="0">
                <a:solidFill>
                  <a:schemeClr val="tx2"/>
                </a:solidFill>
                <a:cs typeface="Arial"/>
              </a:rPr>
              <a:t>einzigartig, Besonderheiten einer </a:t>
            </a:r>
            <a:r>
              <a:rPr lang="de-DE" sz="1100" b="1" dirty="0" smtClean="0">
                <a:solidFill>
                  <a:schemeClr val="tx2"/>
                </a:solidFill>
                <a:cs typeface="Arial"/>
              </a:rPr>
              <a:t>Person</a:t>
            </a:r>
          </a:p>
        </p:txBody>
      </p:sp>
      <p:sp>
        <p:nvSpPr>
          <p:cNvPr id="14" name="Textfeld 13"/>
          <p:cNvSpPr txBox="1"/>
          <p:nvPr/>
        </p:nvSpPr>
        <p:spPr>
          <a:xfrm>
            <a:off x="5759896" y="5586625"/>
            <a:ext cx="3384104" cy="938719"/>
          </a:xfrm>
          <a:prstGeom prst="rect">
            <a:avLst/>
          </a:prstGeom>
          <a:solidFill>
            <a:schemeClr val="bg1">
              <a:lumMod val="95000"/>
            </a:schemeClr>
          </a:solidFill>
          <a:ln w="3175">
            <a:solidFill>
              <a:schemeClr val="tx2"/>
            </a:solidFill>
          </a:ln>
        </p:spPr>
        <p:txBody>
          <a:bodyPr wrap="square" rtlCol="0">
            <a:spAutoFit/>
          </a:bodyPr>
          <a:lstStyle/>
          <a:p>
            <a:r>
              <a:rPr lang="de-DE" sz="1100" b="1" dirty="0">
                <a:solidFill>
                  <a:schemeClr val="tx2"/>
                </a:solidFill>
                <a:cs typeface="Arial"/>
              </a:rPr>
              <a:t>Tief verwurzelte (z.T. unbewusst/nicht verbalisierte) Einstellungen, gehören zum Intimbereich (Glauben, Sexualität, Geld, politische Überzeugungen), Vorurteile, Maxime, Lebensregeln, Menschenbilder etc</a:t>
            </a:r>
            <a:r>
              <a:rPr lang="de-DE" sz="1100" b="1" dirty="0" smtClean="0">
                <a:solidFill>
                  <a:schemeClr val="tx2"/>
                </a:solidFill>
                <a:cs typeface="Arial"/>
              </a:rPr>
              <a:t>.)</a:t>
            </a:r>
            <a:endParaRPr lang="de-DE" sz="1100" b="1" dirty="0">
              <a:solidFill>
                <a:schemeClr val="tx2"/>
              </a:solidFill>
              <a:cs typeface="Arial"/>
            </a:endParaRPr>
          </a:p>
        </p:txBody>
      </p:sp>
      <p:sp>
        <p:nvSpPr>
          <p:cNvPr id="15" name="Textfeld 14"/>
          <p:cNvSpPr txBox="1"/>
          <p:nvPr/>
        </p:nvSpPr>
        <p:spPr>
          <a:xfrm>
            <a:off x="6692130" y="2420888"/>
            <a:ext cx="2438400" cy="1277273"/>
          </a:xfrm>
          <a:prstGeom prst="rect">
            <a:avLst/>
          </a:prstGeom>
          <a:solidFill>
            <a:schemeClr val="bg1">
              <a:lumMod val="95000"/>
            </a:schemeClr>
          </a:solidFill>
          <a:ln w="3175">
            <a:solidFill>
              <a:schemeClr val="tx1"/>
            </a:solidFill>
          </a:ln>
        </p:spPr>
        <p:txBody>
          <a:bodyPr wrap="square" rtlCol="0">
            <a:spAutoFit/>
          </a:bodyPr>
          <a:lstStyle/>
          <a:p>
            <a:r>
              <a:rPr lang="de-DE" sz="1100" b="1" dirty="0">
                <a:solidFill>
                  <a:schemeClr val="tx2"/>
                </a:solidFill>
                <a:cs typeface="Arial"/>
              </a:rPr>
              <a:t>Arbeitsteilung, Arbeitsverträge/-aufträge, organisatorische Einbindung der Entscheidungs- und </a:t>
            </a:r>
            <a:r>
              <a:rPr lang="de-DE" sz="1100" b="1" dirty="0" err="1" smtClean="0">
                <a:solidFill>
                  <a:schemeClr val="tx2"/>
                </a:solidFill>
                <a:cs typeface="Arial"/>
              </a:rPr>
              <a:t>Verantwor-tungskompetenz</a:t>
            </a:r>
            <a:r>
              <a:rPr lang="de-DE" sz="1100" b="1" dirty="0">
                <a:solidFill>
                  <a:schemeClr val="tx2"/>
                </a:solidFill>
                <a:cs typeface="Arial"/>
              </a:rPr>
              <a:t>, Rollenaufteilung aufgrund von Fähigkeiten, </a:t>
            </a:r>
            <a:r>
              <a:rPr lang="de-DE" sz="1100" b="1" dirty="0" smtClean="0">
                <a:solidFill>
                  <a:schemeClr val="tx2"/>
                </a:solidFill>
                <a:cs typeface="Arial"/>
              </a:rPr>
              <a:t>Fertig-</a:t>
            </a:r>
            <a:r>
              <a:rPr lang="de-DE" sz="1100" b="1" dirty="0" err="1" smtClean="0">
                <a:solidFill>
                  <a:schemeClr val="tx2"/>
                </a:solidFill>
                <a:cs typeface="Arial"/>
              </a:rPr>
              <a:t>keiten</a:t>
            </a:r>
            <a:r>
              <a:rPr lang="de-DE" sz="1100" b="1" dirty="0">
                <a:solidFill>
                  <a:schemeClr val="tx2"/>
                </a:solidFill>
                <a:cs typeface="Arial"/>
              </a:rPr>
              <a:t>, Kenntnissen; Verteilung von Privilegien</a:t>
            </a:r>
          </a:p>
        </p:txBody>
      </p:sp>
      <p:sp>
        <p:nvSpPr>
          <p:cNvPr id="16" name="Textfeld 15"/>
          <p:cNvSpPr txBox="1"/>
          <p:nvPr/>
        </p:nvSpPr>
        <p:spPr>
          <a:xfrm>
            <a:off x="6354080" y="3739679"/>
            <a:ext cx="2776450" cy="769441"/>
          </a:xfrm>
          <a:prstGeom prst="rect">
            <a:avLst/>
          </a:prstGeom>
          <a:solidFill>
            <a:schemeClr val="bg1">
              <a:lumMod val="95000"/>
            </a:schemeClr>
          </a:solidFill>
          <a:ln w="3175">
            <a:solidFill>
              <a:schemeClr val="tx2"/>
            </a:solidFill>
          </a:ln>
        </p:spPr>
        <p:txBody>
          <a:bodyPr wrap="square" rtlCol="0">
            <a:spAutoFit/>
          </a:bodyPr>
          <a:lstStyle/>
          <a:p>
            <a:r>
              <a:rPr lang="de-DE" sz="1100" b="1" dirty="0">
                <a:solidFill>
                  <a:schemeClr val="tx2"/>
                </a:solidFill>
                <a:cs typeface="Arial"/>
              </a:rPr>
              <a:t>Arbeitsplatzgestaltung, Arbeitsbedingungen (Bezahlung, Anerkennung, Ferien etc.), Hilfsmittel (techn. Ausstattung, Schlüssel, </a:t>
            </a:r>
            <a:r>
              <a:rPr lang="de-DE" sz="1100" b="1" dirty="0" smtClean="0">
                <a:solidFill>
                  <a:schemeClr val="tx2"/>
                </a:solidFill>
                <a:cs typeface="Arial"/>
              </a:rPr>
              <a:t> Zugang </a:t>
            </a:r>
            <a:r>
              <a:rPr lang="de-DE" sz="1100" b="1" dirty="0">
                <a:solidFill>
                  <a:schemeClr val="tx2"/>
                </a:solidFill>
                <a:cs typeface="Arial"/>
              </a:rPr>
              <a:t>zu Räumen etc.)</a:t>
            </a:r>
          </a:p>
        </p:txBody>
      </p:sp>
      <p:sp>
        <p:nvSpPr>
          <p:cNvPr id="17" name="Textfeld 16"/>
          <p:cNvSpPr txBox="1"/>
          <p:nvPr/>
        </p:nvSpPr>
        <p:spPr>
          <a:xfrm>
            <a:off x="6691892" y="1916832"/>
            <a:ext cx="2438399" cy="430887"/>
          </a:xfrm>
          <a:prstGeom prst="rect">
            <a:avLst/>
          </a:prstGeom>
          <a:solidFill>
            <a:schemeClr val="bg1">
              <a:lumMod val="95000"/>
            </a:schemeClr>
          </a:solidFill>
          <a:ln w="3175">
            <a:solidFill>
              <a:schemeClr val="tx2"/>
            </a:solidFill>
          </a:ln>
        </p:spPr>
        <p:txBody>
          <a:bodyPr wrap="square" rtlCol="0">
            <a:spAutoFit/>
          </a:bodyPr>
          <a:lstStyle/>
          <a:p>
            <a:r>
              <a:rPr lang="de-DE" sz="1100" b="1" dirty="0" smtClean="0">
                <a:solidFill>
                  <a:schemeClr val="tx2"/>
                </a:solidFill>
                <a:cs typeface="Arial"/>
              </a:rPr>
              <a:t>Art der Institution, z.B</a:t>
            </a:r>
            <a:r>
              <a:rPr lang="de-DE" sz="1100" b="1" dirty="0">
                <a:solidFill>
                  <a:schemeClr val="tx2"/>
                </a:solidFill>
                <a:cs typeface="Arial"/>
              </a:rPr>
              <a:t>. Kita, </a:t>
            </a:r>
            <a:r>
              <a:rPr lang="de-DE" sz="1100" b="1" dirty="0" smtClean="0">
                <a:solidFill>
                  <a:schemeClr val="tx2"/>
                </a:solidFill>
                <a:cs typeface="Arial"/>
              </a:rPr>
              <a:t>Verwaltung, Gemeinde </a:t>
            </a:r>
            <a:r>
              <a:rPr lang="de-DE" sz="1100" b="1" dirty="0">
                <a:solidFill>
                  <a:schemeClr val="tx2"/>
                </a:solidFill>
                <a:cs typeface="Arial"/>
              </a:rPr>
              <a:t>etc</a:t>
            </a:r>
            <a:r>
              <a:rPr lang="de-DE" sz="1100" b="1" dirty="0" smtClean="0">
                <a:solidFill>
                  <a:schemeClr val="tx2"/>
                </a:solidFill>
                <a:cs typeface="Arial"/>
              </a:rPr>
              <a:t>.</a:t>
            </a:r>
          </a:p>
        </p:txBody>
      </p:sp>
      <p:sp>
        <p:nvSpPr>
          <p:cNvPr id="19" name="Oval 18"/>
          <p:cNvSpPr/>
          <p:nvPr/>
        </p:nvSpPr>
        <p:spPr>
          <a:xfrm>
            <a:off x="3851920" y="4947265"/>
            <a:ext cx="1330989" cy="867028"/>
          </a:xfrm>
          <a:prstGeom prst="ellipse">
            <a:avLst/>
          </a:prstGeom>
          <a:noFill/>
          <a:ln w="41275" cap="flat" cmpd="sng" algn="ctr">
            <a:solidFill>
              <a:srgbClr val="CC0A20"/>
            </a:solidFill>
            <a:prstDash val="sysDot"/>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p>
        </p:txBody>
      </p:sp>
      <p:sp>
        <p:nvSpPr>
          <p:cNvPr id="20" name="Oval 19"/>
          <p:cNvSpPr/>
          <p:nvPr/>
        </p:nvSpPr>
        <p:spPr>
          <a:xfrm>
            <a:off x="2483768" y="2720813"/>
            <a:ext cx="4114328" cy="1068227"/>
          </a:xfrm>
          <a:prstGeom prst="ellipse">
            <a:avLst/>
          </a:prstGeom>
          <a:noFill/>
          <a:ln w="53975" cap="flat" cmpd="sng" algn="ctr">
            <a:solidFill>
              <a:srgbClr val="CC0A20"/>
            </a:solidFill>
            <a:prstDash val="dash"/>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6" name="Rechteck 45"/>
          <p:cNvSpPr/>
          <p:nvPr/>
        </p:nvSpPr>
        <p:spPr>
          <a:xfrm>
            <a:off x="4544566" y="6597352"/>
            <a:ext cx="4419922" cy="216024"/>
          </a:xfrm>
          <a:prstGeom prst="rect">
            <a:avLst/>
          </a:prstGeom>
          <a:solidFill>
            <a:schemeClr val="accent5"/>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dirty="0" smtClean="0">
                <a:solidFill>
                  <a:schemeClr val="tx2"/>
                </a:solidFill>
              </a:rPr>
              <a:t>Renate Blank – Zentrale Konfliktberatungsstelle der EKHN – Oktober 2017</a:t>
            </a:r>
            <a:endParaRPr lang="de-DE" sz="1000" b="1" dirty="0">
              <a:solidFill>
                <a:schemeClr val="tx2"/>
              </a:solidFill>
            </a:endParaRPr>
          </a:p>
        </p:txBody>
      </p:sp>
      <p:sp>
        <p:nvSpPr>
          <p:cNvPr id="7" name="Pfeil nach rechts 6"/>
          <p:cNvSpPr/>
          <p:nvPr/>
        </p:nvSpPr>
        <p:spPr>
          <a:xfrm rot="12757239">
            <a:off x="5454268" y="3948462"/>
            <a:ext cx="879263" cy="273203"/>
          </a:xfrm>
          <a:prstGeom prst="rightArrow">
            <a:avLst>
              <a:gd name="adj1" fmla="val 50000"/>
              <a:gd name="adj2" fmla="val 50000"/>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Pfeil nach rechts 23"/>
          <p:cNvSpPr/>
          <p:nvPr/>
        </p:nvSpPr>
        <p:spPr>
          <a:xfrm rot="13259966">
            <a:off x="5195742" y="4543386"/>
            <a:ext cx="889954" cy="276838"/>
          </a:xfrm>
          <a:prstGeom prst="rightArrow">
            <a:avLst>
              <a:gd name="adj1" fmla="val 50000"/>
              <a:gd name="adj2" fmla="val 50000"/>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Pfeil nach rechts 24"/>
          <p:cNvSpPr/>
          <p:nvPr/>
        </p:nvSpPr>
        <p:spPr>
          <a:xfrm rot="5400000">
            <a:off x="4344942" y="5652914"/>
            <a:ext cx="391978" cy="408649"/>
          </a:xfrm>
          <a:prstGeom prst="rightArrow">
            <a:avLst>
              <a:gd name="adj1" fmla="val 50000"/>
              <a:gd name="adj2" fmla="val 50000"/>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Pfeil nach rechts 26"/>
          <p:cNvSpPr/>
          <p:nvPr/>
        </p:nvSpPr>
        <p:spPr>
          <a:xfrm rot="13510628">
            <a:off x="4877997" y="5033257"/>
            <a:ext cx="967007" cy="249911"/>
          </a:xfrm>
          <a:prstGeom prst="rightArrow">
            <a:avLst>
              <a:gd name="adj1" fmla="val 62080"/>
              <a:gd name="adj2" fmla="val 50000"/>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Pfeil nach rechts 28"/>
          <p:cNvSpPr/>
          <p:nvPr/>
        </p:nvSpPr>
        <p:spPr>
          <a:xfrm rot="10561603">
            <a:off x="5902642" y="3383723"/>
            <a:ext cx="780872" cy="268894"/>
          </a:xfrm>
          <a:prstGeom prst="rightArrow">
            <a:avLst>
              <a:gd name="adj1" fmla="val 50000"/>
              <a:gd name="adj2" fmla="val 50000"/>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Pfeil nach rechts 30"/>
          <p:cNvSpPr/>
          <p:nvPr/>
        </p:nvSpPr>
        <p:spPr>
          <a:xfrm rot="8868634">
            <a:off x="5812674" y="2362317"/>
            <a:ext cx="857746" cy="229415"/>
          </a:xfrm>
          <a:prstGeom prst="rightArrow">
            <a:avLst>
              <a:gd name="adj1" fmla="val 50000"/>
              <a:gd name="adj2" fmla="val 50000"/>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p:cNvSpPr/>
          <p:nvPr/>
        </p:nvSpPr>
        <p:spPr>
          <a:xfrm>
            <a:off x="251520" y="3550153"/>
            <a:ext cx="1512168" cy="238887"/>
          </a:xfrm>
          <a:prstGeom prst="rect">
            <a:avLst/>
          </a:prstGeom>
          <a:solidFill>
            <a:schemeClr val="accent6">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2"/>
                </a:solidFill>
              </a:rPr>
              <a:t>Beratung</a:t>
            </a:r>
            <a:endParaRPr lang="de-DE" dirty="0">
              <a:solidFill>
                <a:schemeClr val="tx2"/>
              </a:solidFill>
            </a:endParaRPr>
          </a:p>
        </p:txBody>
      </p:sp>
      <p:sp>
        <p:nvSpPr>
          <p:cNvPr id="21" name="Rechteck 20"/>
          <p:cNvSpPr/>
          <p:nvPr/>
        </p:nvSpPr>
        <p:spPr>
          <a:xfrm>
            <a:off x="257175" y="4245660"/>
            <a:ext cx="1512168" cy="238887"/>
          </a:xfrm>
          <a:prstGeom prst="rect">
            <a:avLst/>
          </a:prstGeom>
          <a:solidFill>
            <a:schemeClr val="accent6">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2"/>
                </a:solidFill>
              </a:rPr>
              <a:t>Supervision</a:t>
            </a:r>
            <a:endParaRPr lang="de-DE" dirty="0">
              <a:solidFill>
                <a:schemeClr val="tx2"/>
              </a:solidFill>
            </a:endParaRPr>
          </a:p>
        </p:txBody>
      </p:sp>
      <p:sp>
        <p:nvSpPr>
          <p:cNvPr id="22" name="Rechteck 21"/>
          <p:cNvSpPr/>
          <p:nvPr/>
        </p:nvSpPr>
        <p:spPr>
          <a:xfrm>
            <a:off x="251520" y="5148283"/>
            <a:ext cx="1512168" cy="238887"/>
          </a:xfrm>
          <a:prstGeom prst="rect">
            <a:avLst/>
          </a:prstGeom>
          <a:solidFill>
            <a:schemeClr val="accent6">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2"/>
                </a:solidFill>
              </a:rPr>
              <a:t>Therapie</a:t>
            </a:r>
            <a:endParaRPr lang="de-DE" dirty="0">
              <a:solidFill>
                <a:schemeClr val="tx2"/>
              </a:solidFill>
            </a:endParaRPr>
          </a:p>
        </p:txBody>
      </p:sp>
      <p:cxnSp>
        <p:nvCxnSpPr>
          <p:cNvPr id="6" name="Gerade Verbindung 5"/>
          <p:cNvCxnSpPr/>
          <p:nvPr/>
        </p:nvCxnSpPr>
        <p:spPr>
          <a:xfrm>
            <a:off x="251520" y="4011161"/>
            <a:ext cx="2592288" cy="2068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257175" y="4653136"/>
            <a:ext cx="258663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7551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467544" y="365124"/>
            <a:ext cx="8250492" cy="6160220"/>
          </a:xfrm>
          <a:prstGeom prst="rect">
            <a:avLst/>
          </a:prstGeom>
          <a:solidFill>
            <a:srgbClr val="DBEEF4"/>
          </a:solidFill>
          <a:ln w="9525">
            <a:solidFill>
              <a:srgbClr val="00B0F0"/>
            </a:solidFill>
          </a:ln>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de-DE" sz="2800" dirty="0" smtClean="0">
              <a:solidFill>
                <a:schemeClr val="tx2"/>
              </a:solidFill>
            </a:endParaRPr>
          </a:p>
          <a:p>
            <a:endParaRPr lang="de-DE" sz="2800" dirty="0">
              <a:solidFill>
                <a:schemeClr val="tx2"/>
              </a:solidFill>
            </a:endParaRPr>
          </a:p>
          <a:p>
            <a:pPr algn="l">
              <a:lnSpc>
                <a:spcPct val="110000"/>
              </a:lnSpc>
              <a:spcBef>
                <a:spcPts val="0"/>
              </a:spcBef>
            </a:pPr>
            <a:endParaRPr lang="de-DE" sz="2000" dirty="0" smtClean="0"/>
          </a:p>
          <a:p>
            <a:pPr algn="l">
              <a:lnSpc>
                <a:spcPct val="110000"/>
              </a:lnSpc>
              <a:spcBef>
                <a:spcPts val="0"/>
              </a:spcBef>
            </a:pPr>
            <a:r>
              <a:rPr lang="de-DE" sz="2400" b="1" dirty="0" smtClean="0">
                <a:solidFill>
                  <a:srgbClr val="FF0000"/>
                </a:solidFill>
              </a:rPr>
              <a:t>Situation </a:t>
            </a:r>
            <a:r>
              <a:rPr lang="de-DE" sz="2400" b="1" dirty="0">
                <a:solidFill>
                  <a:srgbClr val="FF0000"/>
                </a:solidFill>
              </a:rPr>
              <a:t>1:</a:t>
            </a:r>
            <a:r>
              <a:rPr lang="de-DE" sz="2400" dirty="0">
                <a:solidFill>
                  <a:schemeClr val="tx2"/>
                </a:solidFill>
              </a:rPr>
              <a:t> Die Gemeindepädagogin hat gekündigt; es prägen </a:t>
            </a:r>
            <a:r>
              <a:rPr lang="de-DE" sz="2400" dirty="0" smtClean="0">
                <a:solidFill>
                  <a:schemeClr val="tx2"/>
                </a:solidFill>
              </a:rPr>
              <a:t>unterschiedliche </a:t>
            </a:r>
            <a:r>
              <a:rPr lang="de-DE" sz="2400" dirty="0">
                <a:solidFill>
                  <a:schemeClr val="tx2"/>
                </a:solidFill>
              </a:rPr>
              <a:t>religiöse Strömungen die Kirchengemeinden; verschiedene KV-Mitglieder sind erkrankt. Anliegen: </a:t>
            </a:r>
            <a:endParaRPr lang="de-DE" sz="2400" dirty="0" smtClean="0">
              <a:solidFill>
                <a:schemeClr val="tx2"/>
              </a:solidFill>
            </a:endParaRPr>
          </a:p>
          <a:p>
            <a:pPr algn="l">
              <a:lnSpc>
                <a:spcPct val="110000"/>
              </a:lnSpc>
              <a:spcBef>
                <a:spcPts val="0"/>
              </a:spcBef>
            </a:pPr>
            <a:r>
              <a:rPr lang="de-DE" sz="2400" dirty="0" smtClean="0">
                <a:solidFill>
                  <a:schemeClr val="tx2"/>
                </a:solidFill>
              </a:rPr>
              <a:t>Aufarbeitung </a:t>
            </a:r>
            <a:r>
              <a:rPr lang="de-DE" sz="2400" dirty="0">
                <a:solidFill>
                  <a:schemeClr val="tx2"/>
                </a:solidFill>
              </a:rPr>
              <a:t>dessen, was gewesen ist; Entwicklung eines </a:t>
            </a:r>
            <a:r>
              <a:rPr lang="de-DE" sz="2400" dirty="0" smtClean="0">
                <a:solidFill>
                  <a:schemeClr val="tx2"/>
                </a:solidFill>
              </a:rPr>
              <a:t>gemeinsam </a:t>
            </a:r>
            <a:r>
              <a:rPr lang="de-DE" sz="2400" dirty="0">
                <a:solidFill>
                  <a:schemeClr val="tx2"/>
                </a:solidFill>
              </a:rPr>
              <a:t>getragenen Konzeptes für die </a:t>
            </a:r>
            <a:r>
              <a:rPr lang="de-DE" sz="2400" dirty="0" smtClean="0">
                <a:solidFill>
                  <a:schemeClr val="tx2"/>
                </a:solidFill>
              </a:rPr>
              <a:t>gemeinde-pädagogische </a:t>
            </a:r>
            <a:r>
              <a:rPr lang="de-DE" sz="2400" dirty="0">
                <a:solidFill>
                  <a:schemeClr val="tx2"/>
                </a:solidFill>
              </a:rPr>
              <a:t>Arbeit. </a:t>
            </a:r>
            <a:r>
              <a:rPr lang="de-DE" sz="2400" b="1" dirty="0">
                <a:solidFill>
                  <a:srgbClr val="FF0000"/>
                </a:solidFill>
                <a:sym typeface="Wingdings" panose="05000000000000000000" pitchFamily="2" charset="2"/>
              </a:rPr>
              <a:t></a:t>
            </a:r>
            <a:r>
              <a:rPr lang="de-DE" sz="2400" b="1" dirty="0">
                <a:solidFill>
                  <a:schemeClr val="tx2"/>
                </a:solidFill>
              </a:rPr>
              <a:t> </a:t>
            </a:r>
            <a:r>
              <a:rPr lang="de-DE" sz="2400" b="1" dirty="0">
                <a:solidFill>
                  <a:srgbClr val="FF0000"/>
                </a:solidFill>
              </a:rPr>
              <a:t>Konflikt-Moderation + anschließender </a:t>
            </a:r>
            <a:r>
              <a:rPr lang="de-DE" sz="2400" b="1" dirty="0" smtClean="0">
                <a:solidFill>
                  <a:srgbClr val="FF0000"/>
                </a:solidFill>
              </a:rPr>
              <a:t>Organisationsentwicklungsprozess</a:t>
            </a:r>
            <a:endParaRPr lang="de-DE" sz="2400" b="1" dirty="0">
              <a:solidFill>
                <a:srgbClr val="FF0000"/>
              </a:solidFill>
            </a:endParaRPr>
          </a:p>
          <a:p>
            <a:pPr algn="l">
              <a:lnSpc>
                <a:spcPts val="1200"/>
              </a:lnSpc>
              <a:spcBef>
                <a:spcPts val="0"/>
              </a:spcBef>
            </a:pPr>
            <a:endParaRPr lang="de-DE" sz="2400" dirty="0">
              <a:solidFill>
                <a:schemeClr val="tx2"/>
              </a:solidFill>
            </a:endParaRPr>
          </a:p>
          <a:p>
            <a:pPr algn="l">
              <a:lnSpc>
                <a:spcPct val="110000"/>
              </a:lnSpc>
              <a:spcBef>
                <a:spcPts val="0"/>
              </a:spcBef>
            </a:pPr>
            <a:r>
              <a:rPr lang="de-DE" sz="2400" b="1" dirty="0">
                <a:solidFill>
                  <a:srgbClr val="FF0000"/>
                </a:solidFill>
              </a:rPr>
              <a:t>Situation 2:</a:t>
            </a:r>
            <a:r>
              <a:rPr lang="de-DE" sz="2400" b="1" dirty="0">
                <a:solidFill>
                  <a:schemeClr val="tx2"/>
                </a:solidFill>
              </a:rPr>
              <a:t> </a:t>
            </a:r>
            <a:r>
              <a:rPr lang="de-DE" sz="2400" dirty="0">
                <a:solidFill>
                  <a:schemeClr val="tx2"/>
                </a:solidFill>
              </a:rPr>
              <a:t>Ein Mitarbeiter der Regionalverwaltung ist </a:t>
            </a:r>
            <a:r>
              <a:rPr lang="de-DE" sz="2400" dirty="0" smtClean="0">
                <a:solidFill>
                  <a:schemeClr val="tx2"/>
                </a:solidFill>
              </a:rPr>
              <a:t>ab-gemahnt </a:t>
            </a:r>
            <a:r>
              <a:rPr lang="de-DE" sz="2400" dirty="0">
                <a:solidFill>
                  <a:schemeClr val="tx2"/>
                </a:solidFill>
              </a:rPr>
              <a:t>worden. Die Situation strahlt auf das Team aus und eine konstruktive Zusammenarbeit gelingt zur Zeit nicht. Anliegen: Unterstützung der Herstellung von Voraussetzungen für eine vertrauensvolle Zusammenarbeit. </a:t>
            </a:r>
            <a:r>
              <a:rPr lang="de-DE" sz="2400" b="1" dirty="0">
                <a:solidFill>
                  <a:srgbClr val="FF0000"/>
                </a:solidFill>
                <a:sym typeface="Wingdings" panose="05000000000000000000" pitchFamily="2" charset="2"/>
              </a:rPr>
              <a:t></a:t>
            </a:r>
            <a:r>
              <a:rPr lang="de-DE" sz="2400" b="1" dirty="0">
                <a:solidFill>
                  <a:schemeClr val="tx2"/>
                </a:solidFill>
              </a:rPr>
              <a:t> </a:t>
            </a:r>
            <a:r>
              <a:rPr lang="de-DE" sz="2400" b="1" dirty="0" smtClean="0">
                <a:solidFill>
                  <a:srgbClr val="FF0000"/>
                </a:solidFill>
              </a:rPr>
              <a:t>Konflikt-Moderation</a:t>
            </a:r>
            <a:endParaRPr lang="de-DE" sz="2400" b="1" dirty="0">
              <a:solidFill>
                <a:srgbClr val="FF0000"/>
              </a:solidFill>
            </a:endParaRPr>
          </a:p>
        </p:txBody>
      </p:sp>
      <p:sp>
        <p:nvSpPr>
          <p:cNvPr id="9" name="Titel 1"/>
          <p:cNvSpPr txBox="1">
            <a:spLocks/>
          </p:cNvSpPr>
          <p:nvPr/>
        </p:nvSpPr>
        <p:spPr>
          <a:xfrm>
            <a:off x="467544" y="282285"/>
            <a:ext cx="8250492" cy="1202499"/>
          </a:xfrm>
          <a:prstGeom prst="rect">
            <a:avLst/>
          </a:prstGeom>
          <a:solidFill>
            <a:schemeClr val="accent5"/>
          </a:solidFill>
          <a:ln w="9525">
            <a:solidFill>
              <a:schemeClr val="accent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4000" b="1" dirty="0" smtClean="0">
                <a:solidFill>
                  <a:schemeClr val="tx2"/>
                </a:solidFill>
              </a:rPr>
              <a:t>Welche typischen Anfragen gibt es?</a:t>
            </a:r>
            <a:endParaRPr lang="de-DE" sz="4000" b="1" dirty="0">
              <a:solidFill>
                <a:schemeClr val="tx2"/>
              </a:solidFill>
            </a:endParaRPr>
          </a:p>
        </p:txBody>
      </p:sp>
    </p:spTree>
    <p:extLst>
      <p:ext uri="{BB962C8B-B14F-4D97-AF65-F5344CB8AC3E}">
        <p14:creationId xmlns:p14="http://schemas.microsoft.com/office/powerpoint/2010/main" val="10724848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467544" y="365124"/>
            <a:ext cx="8250492" cy="6160220"/>
          </a:xfrm>
          <a:prstGeom prst="rect">
            <a:avLst/>
          </a:prstGeom>
          <a:solidFill>
            <a:srgbClr val="DBEEF4"/>
          </a:solidFill>
          <a:ln w="9525">
            <a:solidFill>
              <a:srgbClr val="00B0F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de-DE" sz="2800" dirty="0" smtClean="0">
              <a:solidFill>
                <a:schemeClr val="tx2"/>
              </a:solidFill>
            </a:endParaRPr>
          </a:p>
          <a:p>
            <a:endParaRPr lang="de-DE" sz="2800" dirty="0">
              <a:solidFill>
                <a:schemeClr val="tx2"/>
              </a:solidFill>
            </a:endParaRPr>
          </a:p>
          <a:p>
            <a:pPr algn="l">
              <a:lnSpc>
                <a:spcPts val="800"/>
              </a:lnSpc>
              <a:spcBef>
                <a:spcPts val="0"/>
              </a:spcBef>
            </a:pPr>
            <a:endParaRPr lang="de-DE" sz="2200" dirty="0" smtClean="0">
              <a:solidFill>
                <a:srgbClr val="FF0000"/>
              </a:solidFill>
            </a:endParaRPr>
          </a:p>
          <a:p>
            <a:pPr algn="l">
              <a:lnSpc>
                <a:spcPct val="110000"/>
              </a:lnSpc>
              <a:spcBef>
                <a:spcPts val="0"/>
              </a:spcBef>
            </a:pPr>
            <a:r>
              <a:rPr lang="de-DE" sz="2400" b="1" dirty="0" smtClean="0">
                <a:solidFill>
                  <a:srgbClr val="FF0000"/>
                </a:solidFill>
              </a:rPr>
              <a:t>Situation </a:t>
            </a:r>
            <a:r>
              <a:rPr lang="de-DE" sz="2400" b="1" dirty="0">
                <a:solidFill>
                  <a:srgbClr val="FF0000"/>
                </a:solidFill>
              </a:rPr>
              <a:t>3:</a:t>
            </a:r>
            <a:r>
              <a:rPr lang="de-DE" sz="2400" dirty="0">
                <a:solidFill>
                  <a:schemeClr val="tx2"/>
                </a:solidFill>
              </a:rPr>
              <a:t> Eine Kita-Mitarbeiterin leidet unter den „Zuständen“ in der Kita, die nicht ihren pädagogischen Ansprüchen </a:t>
            </a:r>
            <a:r>
              <a:rPr lang="de-DE" sz="2400" dirty="0" err="1" smtClean="0">
                <a:solidFill>
                  <a:schemeClr val="tx2"/>
                </a:solidFill>
              </a:rPr>
              <a:t>ent</a:t>
            </a:r>
            <a:r>
              <a:rPr lang="de-DE" sz="2400" dirty="0" smtClean="0">
                <a:solidFill>
                  <a:schemeClr val="tx2"/>
                </a:solidFill>
              </a:rPr>
              <a:t>-sprechen</a:t>
            </a:r>
            <a:r>
              <a:rPr lang="de-DE" sz="2400" dirty="0">
                <a:solidFill>
                  <a:schemeClr val="tx2"/>
                </a:solidFill>
              </a:rPr>
              <a:t>. Sie war länger krank und eine Wiedereingliederung ist erfolgt. Anliegen: Die Klientin möchte gerne daran arbeiten, wie sie mit der Situation so umgehen kann, dass sie weniger leidet. Möglichkeiten, die „Zustände“ zu ändern, sieht sie nicht. </a:t>
            </a:r>
            <a:endParaRPr lang="de-DE" sz="2400" dirty="0" smtClean="0">
              <a:solidFill>
                <a:schemeClr val="tx2"/>
              </a:solidFill>
            </a:endParaRPr>
          </a:p>
          <a:p>
            <a:pPr algn="l">
              <a:lnSpc>
                <a:spcPct val="110000"/>
              </a:lnSpc>
              <a:spcBef>
                <a:spcPts val="0"/>
              </a:spcBef>
            </a:pPr>
            <a:r>
              <a:rPr lang="de-DE" sz="2400" b="1" dirty="0" smtClean="0">
                <a:solidFill>
                  <a:srgbClr val="FF0000"/>
                </a:solidFill>
                <a:sym typeface="Wingdings" panose="05000000000000000000" pitchFamily="2" charset="2"/>
              </a:rPr>
              <a:t></a:t>
            </a:r>
            <a:r>
              <a:rPr lang="de-DE" sz="2400" b="1" dirty="0" smtClean="0">
                <a:solidFill>
                  <a:srgbClr val="FF0000"/>
                </a:solidFill>
              </a:rPr>
              <a:t> </a:t>
            </a:r>
            <a:r>
              <a:rPr lang="de-DE" sz="2400" b="1" dirty="0">
                <a:solidFill>
                  <a:srgbClr val="FF0000"/>
                </a:solidFill>
              </a:rPr>
              <a:t>Konflikt-Coaching</a:t>
            </a:r>
          </a:p>
          <a:p>
            <a:pPr algn="l">
              <a:lnSpc>
                <a:spcPts val="800"/>
              </a:lnSpc>
              <a:spcBef>
                <a:spcPts val="0"/>
              </a:spcBef>
            </a:pPr>
            <a:endParaRPr lang="de-DE" sz="2400" dirty="0">
              <a:solidFill>
                <a:srgbClr val="FF0000"/>
              </a:solidFill>
            </a:endParaRPr>
          </a:p>
          <a:p>
            <a:pPr algn="l">
              <a:lnSpc>
                <a:spcPct val="110000"/>
              </a:lnSpc>
              <a:spcBef>
                <a:spcPts val="0"/>
              </a:spcBef>
            </a:pPr>
            <a:r>
              <a:rPr lang="de-DE" sz="2400" b="1" dirty="0">
                <a:solidFill>
                  <a:srgbClr val="FF0000"/>
                </a:solidFill>
              </a:rPr>
              <a:t>Situation 4:</a:t>
            </a:r>
            <a:r>
              <a:rPr lang="de-DE" sz="2400" dirty="0">
                <a:solidFill>
                  <a:schemeClr val="tx2"/>
                </a:solidFill>
              </a:rPr>
              <a:t> Eine Kita-Mitarbeiterin fühlt sich, u.a. aufgrund der Krankheit von Kolleginnen, überlastet. Nun ist sie selbst krank geworden. Ihr steht ein Gespräch mit ihrer Leitung bevor, dem sie mit Sorge entgegensieht. Anliegen: Vorbereitung auf das anstehende Gespräch. </a:t>
            </a:r>
            <a:r>
              <a:rPr lang="de-DE" sz="2400" b="1" dirty="0">
                <a:solidFill>
                  <a:srgbClr val="FF0000"/>
                </a:solidFill>
                <a:sym typeface="Wingdings" panose="05000000000000000000" pitchFamily="2" charset="2"/>
              </a:rPr>
              <a:t> </a:t>
            </a:r>
            <a:r>
              <a:rPr lang="de-DE" sz="2400" b="1" dirty="0" smtClean="0">
                <a:solidFill>
                  <a:srgbClr val="FF0000"/>
                </a:solidFill>
                <a:sym typeface="Wingdings" panose="05000000000000000000" pitchFamily="2" charset="2"/>
              </a:rPr>
              <a:t>Konflikt-Coaching</a:t>
            </a:r>
            <a:endParaRPr lang="de-DE" sz="2400" b="1" dirty="0">
              <a:solidFill>
                <a:srgbClr val="FF0000"/>
              </a:solidFill>
            </a:endParaRPr>
          </a:p>
        </p:txBody>
      </p:sp>
      <p:sp>
        <p:nvSpPr>
          <p:cNvPr id="9" name="Titel 1"/>
          <p:cNvSpPr txBox="1">
            <a:spLocks/>
          </p:cNvSpPr>
          <p:nvPr/>
        </p:nvSpPr>
        <p:spPr>
          <a:xfrm>
            <a:off x="467544" y="282285"/>
            <a:ext cx="8208912" cy="1058483"/>
          </a:xfrm>
          <a:prstGeom prst="rect">
            <a:avLst/>
          </a:prstGeom>
          <a:solidFill>
            <a:schemeClr val="accent5"/>
          </a:solidFill>
          <a:ln w="9525">
            <a:solidFill>
              <a:schemeClr val="accent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4000" b="1" dirty="0" smtClean="0">
                <a:solidFill>
                  <a:schemeClr val="tx2"/>
                </a:solidFill>
              </a:rPr>
              <a:t>Welche typischen Anfragen gibt es?</a:t>
            </a:r>
            <a:endParaRPr lang="de-DE" sz="4000" b="1" dirty="0">
              <a:solidFill>
                <a:schemeClr val="tx2"/>
              </a:solidFill>
            </a:endParaRPr>
          </a:p>
        </p:txBody>
      </p:sp>
    </p:spTree>
    <p:extLst>
      <p:ext uri="{BB962C8B-B14F-4D97-AF65-F5344CB8AC3E}">
        <p14:creationId xmlns:p14="http://schemas.microsoft.com/office/powerpoint/2010/main" val="31773836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467544" y="365124"/>
            <a:ext cx="8322500" cy="6160220"/>
          </a:xfrm>
          <a:prstGeom prst="rect">
            <a:avLst/>
          </a:prstGeom>
          <a:solidFill>
            <a:srgbClr val="DBEEF4"/>
          </a:solidFill>
          <a:ln w="9525">
            <a:solidFill>
              <a:srgbClr val="00B0F0"/>
            </a:solidFill>
          </a:ln>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endParaRPr lang="de-DE" sz="2200" dirty="0" smtClean="0"/>
          </a:p>
          <a:p>
            <a:pPr>
              <a:spcBef>
                <a:spcPts val="0"/>
              </a:spcBef>
            </a:pPr>
            <a:endParaRPr lang="de-DE" sz="2200" dirty="0"/>
          </a:p>
          <a:p>
            <a:pPr>
              <a:spcBef>
                <a:spcPts val="0"/>
              </a:spcBef>
            </a:pPr>
            <a:endParaRPr lang="de-DE" sz="2200" dirty="0" smtClean="0"/>
          </a:p>
          <a:p>
            <a:pPr>
              <a:lnSpc>
                <a:spcPts val="800"/>
              </a:lnSpc>
              <a:spcBef>
                <a:spcPts val="0"/>
              </a:spcBef>
            </a:pPr>
            <a:endParaRPr lang="de-DE" sz="2200" dirty="0" smtClean="0"/>
          </a:p>
          <a:p>
            <a:pPr algn="l">
              <a:spcBef>
                <a:spcPts val="0"/>
              </a:spcBef>
            </a:pPr>
            <a:r>
              <a:rPr lang="de-DE" sz="2300" b="1" dirty="0" smtClean="0">
                <a:solidFill>
                  <a:srgbClr val="FF0000"/>
                </a:solidFill>
              </a:rPr>
              <a:t>Situation 5:</a:t>
            </a:r>
            <a:r>
              <a:rPr lang="de-DE" sz="2300" dirty="0" smtClean="0">
                <a:solidFill>
                  <a:schemeClr val="tx2"/>
                </a:solidFill>
              </a:rPr>
              <a:t> Die </a:t>
            </a:r>
            <a:r>
              <a:rPr lang="de-DE" sz="2300" dirty="0">
                <a:solidFill>
                  <a:schemeClr val="tx2"/>
                </a:solidFill>
              </a:rPr>
              <a:t>Gemeindesekretärin fühlt sich so, als ob man sie „loshaben“ wolle. Sie fühlt sich nicht wertgeschätzt und durch bestimmte Aussagen des Pfarrers auch verletzt. Seit 6 Wochen ist sie krank geschrieben. Anliegen: Sich sortieren, wie sie gut auf ihren Arbeitsplatz zurück kehren kann; Vorbereitung auf ein Gespräch mit dem Pfarrer, das ggf. stattfinden wird. </a:t>
            </a:r>
            <a:r>
              <a:rPr lang="de-DE" sz="2300" b="1" dirty="0">
                <a:solidFill>
                  <a:srgbClr val="FF0000"/>
                </a:solidFill>
                <a:sym typeface="Wingdings" panose="05000000000000000000" pitchFamily="2" charset="2"/>
              </a:rPr>
              <a:t> Konflikt-Coaching</a:t>
            </a:r>
            <a:endParaRPr lang="de-DE" sz="2300" b="1" dirty="0">
              <a:solidFill>
                <a:srgbClr val="FF0000"/>
              </a:solidFill>
            </a:endParaRPr>
          </a:p>
          <a:p>
            <a:pPr algn="l">
              <a:lnSpc>
                <a:spcPts val="800"/>
              </a:lnSpc>
              <a:spcBef>
                <a:spcPts val="0"/>
              </a:spcBef>
            </a:pPr>
            <a:endParaRPr lang="de-DE" sz="2300" dirty="0">
              <a:solidFill>
                <a:srgbClr val="FF0000"/>
              </a:solidFill>
            </a:endParaRPr>
          </a:p>
          <a:p>
            <a:pPr algn="l">
              <a:spcBef>
                <a:spcPts val="0"/>
              </a:spcBef>
            </a:pPr>
            <a:r>
              <a:rPr lang="de-DE" sz="2300" b="1" dirty="0">
                <a:solidFill>
                  <a:srgbClr val="FF0000"/>
                </a:solidFill>
              </a:rPr>
              <a:t>Situation 6:</a:t>
            </a:r>
            <a:r>
              <a:rPr lang="de-DE" sz="2300" dirty="0">
                <a:solidFill>
                  <a:schemeClr val="tx2"/>
                </a:solidFill>
              </a:rPr>
              <a:t> Ein Arbeitsgerichtsprozess konnte den Konflikt nicht lösen. Die Kündigung der Kita-Mitarbeiterin wurde vom Gericht als nicht rechtswirksam bewertet. Anliegen: Wiederherstellung der Kommunikation auf allen Ebenen; Verstehen der entstandenen Differenzen und des Konfliktverlaufs; Entwicklung und Verabredung präventiver Maßnahmen; Herstellung einer guten Reputation der Einrichtung und aller </a:t>
            </a:r>
            <a:r>
              <a:rPr lang="de-DE" sz="2300" dirty="0" smtClean="0">
                <a:solidFill>
                  <a:schemeClr val="tx2"/>
                </a:solidFill>
              </a:rPr>
              <a:t>Beteiligten. </a:t>
            </a:r>
            <a:r>
              <a:rPr lang="de-DE" sz="2300" b="1" dirty="0" smtClean="0">
                <a:solidFill>
                  <a:srgbClr val="FF0000"/>
                </a:solidFill>
                <a:sym typeface="Wingdings" panose="05000000000000000000" pitchFamily="2" charset="2"/>
              </a:rPr>
              <a:t></a:t>
            </a:r>
            <a:r>
              <a:rPr lang="de-DE" sz="2300" b="1" dirty="0" smtClean="0">
                <a:solidFill>
                  <a:srgbClr val="FF0000"/>
                </a:solidFill>
              </a:rPr>
              <a:t> Mediation eines Mehrparteien-konflikts</a:t>
            </a:r>
          </a:p>
        </p:txBody>
      </p:sp>
      <p:sp>
        <p:nvSpPr>
          <p:cNvPr id="9" name="Titel 1"/>
          <p:cNvSpPr txBox="1">
            <a:spLocks/>
          </p:cNvSpPr>
          <p:nvPr/>
        </p:nvSpPr>
        <p:spPr>
          <a:xfrm>
            <a:off x="467544" y="376041"/>
            <a:ext cx="8322500" cy="1036736"/>
          </a:xfrm>
          <a:prstGeom prst="rect">
            <a:avLst/>
          </a:prstGeom>
          <a:solidFill>
            <a:schemeClr val="accent5"/>
          </a:solidFill>
          <a:ln w="9525">
            <a:solidFill>
              <a:schemeClr val="accent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4000" b="1" dirty="0" smtClean="0">
                <a:solidFill>
                  <a:schemeClr val="tx2"/>
                </a:solidFill>
              </a:rPr>
              <a:t>Welche typischen Anfragen gibt es?</a:t>
            </a:r>
            <a:endParaRPr lang="de-DE" sz="4000" b="1" dirty="0">
              <a:solidFill>
                <a:schemeClr val="tx2"/>
              </a:solidFill>
            </a:endParaRPr>
          </a:p>
        </p:txBody>
      </p:sp>
    </p:spTree>
    <p:extLst>
      <p:ext uri="{BB962C8B-B14F-4D97-AF65-F5344CB8AC3E}">
        <p14:creationId xmlns:p14="http://schemas.microsoft.com/office/powerpoint/2010/main" val="24094727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467544" y="365124"/>
            <a:ext cx="8250492" cy="6160220"/>
          </a:xfrm>
          <a:prstGeom prst="rect">
            <a:avLst/>
          </a:prstGeom>
          <a:solidFill>
            <a:srgbClr val="DBEEF4"/>
          </a:solidFill>
          <a:ln w="9525">
            <a:solidFill>
              <a:srgbClr val="00B0F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de-DE" sz="2800" dirty="0" smtClean="0">
              <a:solidFill>
                <a:schemeClr val="tx2"/>
              </a:solidFill>
            </a:endParaRPr>
          </a:p>
          <a:p>
            <a:endParaRPr lang="de-DE" sz="2800" dirty="0">
              <a:solidFill>
                <a:schemeClr val="tx2"/>
              </a:solidFill>
            </a:endParaRPr>
          </a:p>
          <a:p>
            <a:r>
              <a:rPr lang="de-DE" sz="3200" b="1" dirty="0" smtClean="0">
                <a:solidFill>
                  <a:srgbClr val="FF0000"/>
                </a:solidFill>
              </a:rPr>
              <a:t>Lassen </a:t>
            </a:r>
            <a:r>
              <a:rPr lang="de-DE" sz="3200" b="1" dirty="0">
                <a:solidFill>
                  <a:srgbClr val="FF0000"/>
                </a:solidFill>
              </a:rPr>
              <a:t>Sie nichts anbrennen</a:t>
            </a:r>
            <a:r>
              <a:rPr lang="de-DE" sz="3200" b="1" dirty="0" smtClean="0">
                <a:solidFill>
                  <a:srgbClr val="FF0000"/>
                </a:solidFill>
              </a:rPr>
              <a:t>!</a:t>
            </a:r>
          </a:p>
          <a:p>
            <a:pPr>
              <a:lnSpc>
                <a:spcPts val="1200"/>
              </a:lnSpc>
            </a:pPr>
            <a:endParaRPr lang="de-DE" sz="2800" b="1" dirty="0">
              <a:solidFill>
                <a:schemeClr val="tx2"/>
              </a:solidFill>
            </a:endParaRPr>
          </a:p>
          <a:p>
            <a:r>
              <a:rPr lang="de-DE" sz="3200" b="1" dirty="0">
                <a:solidFill>
                  <a:schemeClr val="tx2"/>
                </a:solidFill>
              </a:rPr>
              <a:t>Setzen Sie sich mit der Zentralen Konfliktbeauftragten der EKHN in Kontakt</a:t>
            </a:r>
            <a:r>
              <a:rPr lang="de-DE" sz="3200" b="1" dirty="0" smtClean="0">
                <a:solidFill>
                  <a:schemeClr val="tx2"/>
                </a:solidFill>
              </a:rPr>
              <a:t>!</a:t>
            </a:r>
          </a:p>
          <a:p>
            <a:pPr>
              <a:lnSpc>
                <a:spcPts val="1200"/>
              </a:lnSpc>
            </a:pPr>
            <a:endParaRPr lang="de-DE" sz="3200" b="1" dirty="0">
              <a:solidFill>
                <a:schemeClr val="tx2"/>
              </a:solidFill>
            </a:endParaRPr>
          </a:p>
          <a:p>
            <a:r>
              <a:rPr lang="de-DE" sz="3200" b="1" dirty="0" smtClean="0">
                <a:solidFill>
                  <a:schemeClr val="tx2"/>
                </a:solidFill>
              </a:rPr>
              <a:t>Die Zentrale Konfliktbeauftragte Elke </a:t>
            </a:r>
            <a:r>
              <a:rPr lang="de-DE" sz="3200" b="1" dirty="0">
                <a:solidFill>
                  <a:schemeClr val="tx2"/>
                </a:solidFill>
              </a:rPr>
              <a:t>Breckner </a:t>
            </a:r>
            <a:endParaRPr lang="de-DE" sz="3200" b="1" dirty="0" smtClean="0">
              <a:solidFill>
                <a:schemeClr val="tx2"/>
              </a:solidFill>
            </a:endParaRPr>
          </a:p>
          <a:p>
            <a:r>
              <a:rPr lang="de-DE" sz="3200" b="1" dirty="0" smtClean="0">
                <a:solidFill>
                  <a:schemeClr val="tx2"/>
                </a:solidFill>
              </a:rPr>
              <a:t>freut </a:t>
            </a:r>
            <a:r>
              <a:rPr lang="de-DE" sz="3200" b="1" dirty="0">
                <a:solidFill>
                  <a:schemeClr val="tx2"/>
                </a:solidFill>
              </a:rPr>
              <a:t>sich auf Ihren Anruf </a:t>
            </a:r>
            <a:endParaRPr lang="de-DE" sz="3200" b="1" dirty="0" smtClean="0">
              <a:solidFill>
                <a:schemeClr val="tx2"/>
              </a:solidFill>
            </a:endParaRPr>
          </a:p>
          <a:p>
            <a:r>
              <a:rPr lang="de-DE" sz="3200" b="1" dirty="0" smtClean="0">
                <a:solidFill>
                  <a:schemeClr val="tx2"/>
                </a:solidFill>
              </a:rPr>
              <a:t>oder auf Ihre </a:t>
            </a:r>
            <a:r>
              <a:rPr lang="de-DE" sz="3200" b="1" dirty="0">
                <a:solidFill>
                  <a:schemeClr val="tx2"/>
                </a:solidFill>
              </a:rPr>
              <a:t>Mail!</a:t>
            </a:r>
          </a:p>
          <a:p>
            <a:endParaRPr lang="de-DE" sz="2800" b="1" dirty="0">
              <a:solidFill>
                <a:schemeClr val="tx2"/>
              </a:solidFill>
            </a:endParaRPr>
          </a:p>
          <a:p>
            <a:pPr marL="174625" algn="l"/>
            <a:r>
              <a:rPr lang="de-DE" sz="2800" b="1" dirty="0" smtClean="0">
                <a:solidFill>
                  <a:schemeClr val="tx2"/>
                </a:solidFill>
              </a:rPr>
              <a:t>Konflikt-Handy</a:t>
            </a:r>
            <a:r>
              <a:rPr lang="de-DE" sz="2800" b="1" dirty="0">
                <a:solidFill>
                  <a:schemeClr val="tx2"/>
                </a:solidFill>
              </a:rPr>
              <a:t>: </a:t>
            </a:r>
            <a:r>
              <a:rPr lang="de-DE" sz="2800" b="1" dirty="0" smtClean="0">
                <a:solidFill>
                  <a:schemeClr val="tx2"/>
                </a:solidFill>
              </a:rPr>
              <a:t>  0151.15 </a:t>
            </a:r>
            <a:r>
              <a:rPr lang="de-DE" sz="2800" b="1" dirty="0">
                <a:solidFill>
                  <a:schemeClr val="tx2"/>
                </a:solidFill>
              </a:rPr>
              <a:t>18 14 19</a:t>
            </a:r>
          </a:p>
          <a:p>
            <a:pPr marL="174625" algn="l" defTabSz="1698625"/>
            <a:r>
              <a:rPr lang="de-DE" sz="2800" b="1" dirty="0" smtClean="0">
                <a:solidFill>
                  <a:schemeClr val="tx2"/>
                </a:solidFill>
              </a:rPr>
              <a:t>E-Mail:</a:t>
            </a:r>
            <a:r>
              <a:rPr lang="de-DE" sz="2800" b="1" dirty="0">
                <a:solidFill>
                  <a:schemeClr val="tx2"/>
                </a:solidFill>
              </a:rPr>
              <a:t> </a:t>
            </a:r>
            <a:r>
              <a:rPr lang="de-DE" sz="2800" b="1" dirty="0" smtClean="0">
                <a:solidFill>
                  <a:schemeClr val="tx2"/>
                </a:solidFill>
              </a:rPr>
              <a:t>konfliktbeauftragte@ekhn-net.de</a:t>
            </a:r>
            <a:endParaRPr lang="de-DE" sz="2800" b="1" dirty="0">
              <a:solidFill>
                <a:schemeClr val="tx2"/>
              </a:solidFill>
            </a:endParaRPr>
          </a:p>
        </p:txBody>
      </p:sp>
      <p:sp>
        <p:nvSpPr>
          <p:cNvPr id="9" name="Titel 1"/>
          <p:cNvSpPr txBox="1">
            <a:spLocks/>
          </p:cNvSpPr>
          <p:nvPr/>
        </p:nvSpPr>
        <p:spPr>
          <a:xfrm>
            <a:off x="467544" y="282285"/>
            <a:ext cx="8250492" cy="1325563"/>
          </a:xfrm>
          <a:prstGeom prst="rect">
            <a:avLst/>
          </a:prstGeom>
          <a:solidFill>
            <a:schemeClr val="accent5"/>
          </a:solidFill>
          <a:ln w="9525">
            <a:solidFill>
              <a:schemeClr val="accent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4800" b="1" dirty="0" smtClean="0">
                <a:solidFill>
                  <a:schemeClr val="tx2"/>
                </a:solidFill>
              </a:rPr>
              <a:t>Kontakt</a:t>
            </a:r>
            <a:endParaRPr lang="de-DE" sz="4800" b="1" dirty="0">
              <a:solidFill>
                <a:schemeClr val="tx2"/>
              </a:solidFill>
            </a:endParaRPr>
          </a:p>
        </p:txBody>
      </p:sp>
    </p:spTree>
    <p:extLst>
      <p:ext uri="{BB962C8B-B14F-4D97-AF65-F5344CB8AC3E}">
        <p14:creationId xmlns:p14="http://schemas.microsoft.com/office/powerpoint/2010/main" val="17896212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700809"/>
            <a:ext cx="7774632" cy="1899642"/>
          </a:xfrm>
        </p:spPr>
        <p:txBody>
          <a:bodyPr>
            <a:normAutofit fontScale="90000"/>
          </a:bodyPr>
          <a:lstStyle/>
          <a:p>
            <a:r>
              <a:rPr lang="de-DE" dirty="0" smtClean="0">
                <a:solidFill>
                  <a:schemeClr val="bg1"/>
                </a:solidFill>
              </a:rPr>
              <a:t/>
            </a:r>
            <a:br>
              <a:rPr lang="de-DE" dirty="0" smtClean="0">
                <a:solidFill>
                  <a:schemeClr val="bg1"/>
                </a:solidFill>
              </a:rPr>
            </a:br>
            <a:r>
              <a:rPr lang="de-DE" dirty="0" smtClean="0"/>
              <a:t/>
            </a:r>
            <a:br>
              <a:rPr lang="de-DE" dirty="0" smtClean="0"/>
            </a:br>
            <a:r>
              <a:rPr lang="de-DE" sz="4800" dirty="0" smtClean="0">
                <a:solidFill>
                  <a:prstClr val="white"/>
                </a:solidFill>
                <a:latin typeface="Calibri Light" panose="020F0302020204030204"/>
              </a:rPr>
              <a:t>Die </a:t>
            </a:r>
            <a:r>
              <a:rPr lang="de-DE" sz="4800" dirty="0">
                <a:solidFill>
                  <a:prstClr val="white"/>
                </a:solidFill>
                <a:latin typeface="Calibri Light" panose="020F0302020204030204"/>
              </a:rPr>
              <a:t>Zentrale Konfliktberatungsstelle der </a:t>
            </a:r>
            <a:r>
              <a:rPr lang="de-DE" sz="4800" dirty="0" err="1">
                <a:solidFill>
                  <a:prstClr val="white"/>
                </a:solidFill>
                <a:latin typeface="Calibri Light" panose="020F0302020204030204"/>
              </a:rPr>
              <a:t>EKHN</a:t>
            </a:r>
            <a:r>
              <a:rPr lang="de-DE" dirty="0" err="1" smtClean="0">
                <a:solidFill>
                  <a:schemeClr val="bg1"/>
                </a:solidFill>
              </a:rPr>
              <a:t>beratungsstelle</a:t>
            </a:r>
            <a:r>
              <a:rPr lang="de-DE" dirty="0" smtClean="0">
                <a:solidFill>
                  <a:schemeClr val="bg1"/>
                </a:solidFill>
              </a:rPr>
              <a:t> der EKHN</a:t>
            </a:r>
            <a:endParaRPr lang="de-DE" dirty="0"/>
          </a:p>
        </p:txBody>
      </p:sp>
      <p:sp>
        <p:nvSpPr>
          <p:cNvPr id="3" name="Untertitel 2"/>
          <p:cNvSpPr>
            <a:spLocks noGrp="1"/>
          </p:cNvSpPr>
          <p:nvPr>
            <p:ph type="subTitle" idx="1"/>
          </p:nvPr>
        </p:nvSpPr>
        <p:spPr/>
        <p:txBody>
          <a:bodyPr>
            <a:normAutofit/>
          </a:bodyPr>
          <a:lstStyle/>
          <a:p>
            <a:endParaRPr lang="de-DE" dirty="0" smtClean="0"/>
          </a:p>
        </p:txBody>
      </p:sp>
      <p:sp>
        <p:nvSpPr>
          <p:cNvPr id="4" name="Rechteck 3"/>
          <p:cNvSpPr/>
          <p:nvPr/>
        </p:nvSpPr>
        <p:spPr>
          <a:xfrm>
            <a:off x="481946" y="404664"/>
            <a:ext cx="8352928" cy="5975635"/>
          </a:xfrm>
          <a:prstGeom prst="rect">
            <a:avLst/>
          </a:prstGeom>
          <a:solidFill>
            <a:schemeClr val="accent5">
              <a:lumMod val="40000"/>
              <a:lumOff val="60000"/>
            </a:schemeClr>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Ovale Legende 6"/>
          <p:cNvSpPr/>
          <p:nvPr/>
        </p:nvSpPr>
        <p:spPr>
          <a:xfrm>
            <a:off x="611560" y="548680"/>
            <a:ext cx="2880320" cy="1440160"/>
          </a:xfrm>
          <a:prstGeom prst="wedgeEllipseCallout">
            <a:avLst>
              <a:gd name="adj1" fmla="val -45124"/>
              <a:gd name="adj2" fmla="val 76990"/>
            </a:avLst>
          </a:prstGeom>
          <a:solidFill>
            <a:schemeClr val="accent5">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2"/>
                </a:solidFill>
              </a:rPr>
              <a:t>„Wenn ich in den Raum komme, hören alle auf zu reden!“</a:t>
            </a:r>
            <a:endParaRPr lang="de-DE" dirty="0">
              <a:solidFill>
                <a:schemeClr val="tx2"/>
              </a:solidFill>
            </a:endParaRPr>
          </a:p>
        </p:txBody>
      </p:sp>
      <p:sp>
        <p:nvSpPr>
          <p:cNvPr id="8" name="Ovale Legende 7"/>
          <p:cNvSpPr/>
          <p:nvPr/>
        </p:nvSpPr>
        <p:spPr>
          <a:xfrm>
            <a:off x="755576" y="3789040"/>
            <a:ext cx="2664296" cy="1800200"/>
          </a:xfrm>
          <a:prstGeom prst="wedgeEllipseCallout">
            <a:avLst>
              <a:gd name="adj1" fmla="val -17724"/>
              <a:gd name="adj2" fmla="val 87066"/>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bg1"/>
                </a:solidFill>
              </a:rPr>
              <a:t>„So was von ungerecht. Es geht immer gegen mich, die will mich hier weg haben!“</a:t>
            </a:r>
            <a:endParaRPr lang="de-DE" dirty="0">
              <a:solidFill>
                <a:schemeClr val="bg1"/>
              </a:solidFill>
            </a:endParaRPr>
          </a:p>
        </p:txBody>
      </p:sp>
      <p:sp>
        <p:nvSpPr>
          <p:cNvPr id="9" name="Ovale Legende 8"/>
          <p:cNvSpPr/>
          <p:nvPr/>
        </p:nvSpPr>
        <p:spPr>
          <a:xfrm>
            <a:off x="1259632" y="2258870"/>
            <a:ext cx="2160240" cy="1332148"/>
          </a:xfrm>
          <a:prstGeom prst="wedgeEllipseCallout">
            <a:avLst>
              <a:gd name="adj1" fmla="val 68476"/>
              <a:gd name="adj2" fmla="val 68598"/>
            </a:avLst>
          </a:prstGeom>
          <a:solidFill>
            <a:schemeClr val="accent3">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2"/>
                </a:solidFill>
              </a:rPr>
              <a:t>„Hast Du gesehen, wie die wieder aussieht?!“</a:t>
            </a:r>
            <a:endParaRPr lang="de-DE" dirty="0">
              <a:solidFill>
                <a:schemeClr val="tx2"/>
              </a:solidFill>
            </a:endParaRPr>
          </a:p>
        </p:txBody>
      </p:sp>
      <p:sp>
        <p:nvSpPr>
          <p:cNvPr id="10" name="Ovale Legende 9"/>
          <p:cNvSpPr/>
          <p:nvPr/>
        </p:nvSpPr>
        <p:spPr>
          <a:xfrm>
            <a:off x="3518931" y="476671"/>
            <a:ext cx="2877800" cy="1584175"/>
          </a:xfrm>
          <a:prstGeom prst="wedgeEllipseCallout">
            <a:avLst>
              <a:gd name="adj1" fmla="val -39138"/>
              <a:gd name="adj2" fmla="val 81669"/>
            </a:avLst>
          </a:prstGeom>
          <a:solidFill>
            <a:srgbClr val="CC99FF"/>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2"/>
                </a:solidFill>
              </a:rPr>
              <a:t>„Der hat mich schon wieder nicht gegrüßt, der hat was gegen mich!“</a:t>
            </a:r>
            <a:endParaRPr lang="de-DE" dirty="0">
              <a:solidFill>
                <a:schemeClr val="tx2"/>
              </a:solidFill>
            </a:endParaRPr>
          </a:p>
        </p:txBody>
      </p:sp>
      <p:sp>
        <p:nvSpPr>
          <p:cNvPr id="11" name="Ovale Legende 10"/>
          <p:cNvSpPr/>
          <p:nvPr/>
        </p:nvSpPr>
        <p:spPr>
          <a:xfrm>
            <a:off x="6084168" y="1052737"/>
            <a:ext cx="2592288" cy="1584175"/>
          </a:xfrm>
          <a:prstGeom prst="wedgeEllipseCallout">
            <a:avLst>
              <a:gd name="adj1" fmla="val 42523"/>
              <a:gd name="adj2" fmla="val 91734"/>
            </a:avLst>
          </a:prstGeom>
          <a:solidFill>
            <a:schemeClr val="bg2">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2"/>
                </a:solidFill>
              </a:rPr>
              <a:t>„Ich hab‘ immer die schlechten Dienste – ich werde gemobbt!“</a:t>
            </a:r>
            <a:endParaRPr lang="de-DE" dirty="0">
              <a:solidFill>
                <a:schemeClr val="tx2"/>
              </a:solidFill>
            </a:endParaRPr>
          </a:p>
        </p:txBody>
      </p:sp>
      <p:sp>
        <p:nvSpPr>
          <p:cNvPr id="12" name="Ovale Legende 11"/>
          <p:cNvSpPr/>
          <p:nvPr/>
        </p:nvSpPr>
        <p:spPr>
          <a:xfrm>
            <a:off x="3458396" y="4149080"/>
            <a:ext cx="2553764" cy="1656185"/>
          </a:xfrm>
          <a:prstGeom prst="wedgeEllipseCallout">
            <a:avLst>
              <a:gd name="adj1" fmla="val 68476"/>
              <a:gd name="adj2" fmla="val 68598"/>
            </a:avLst>
          </a:prstGeom>
          <a:solidFill>
            <a:schemeClr val="accent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2"/>
                </a:solidFill>
              </a:rPr>
              <a:t>„Wie der an die Stelle gekommen ist, möcht‘ ich nicht wissen!“</a:t>
            </a:r>
            <a:endParaRPr lang="de-DE" dirty="0">
              <a:solidFill>
                <a:schemeClr val="tx2"/>
              </a:solidFill>
            </a:endParaRPr>
          </a:p>
        </p:txBody>
      </p:sp>
      <p:sp>
        <p:nvSpPr>
          <p:cNvPr id="13" name="Rechteck 12"/>
          <p:cNvSpPr/>
          <p:nvPr/>
        </p:nvSpPr>
        <p:spPr>
          <a:xfrm>
            <a:off x="4499992" y="6453336"/>
            <a:ext cx="4320480" cy="216024"/>
          </a:xfrm>
          <a:prstGeom prst="rect">
            <a:avLst/>
          </a:prstGeom>
          <a:solidFill>
            <a:schemeClr val="accent5"/>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dirty="0" smtClean="0">
                <a:solidFill>
                  <a:schemeClr val="tx2"/>
                </a:solidFill>
              </a:rPr>
              <a:t>Renate Blank – Zentrale Konfliktberatungsstelle der EKHN – Oktober 2017</a:t>
            </a:r>
            <a:endParaRPr lang="de-DE" sz="1000" b="1" dirty="0">
              <a:solidFill>
                <a:schemeClr val="tx2"/>
              </a:solidFill>
            </a:endParaRPr>
          </a:p>
        </p:txBody>
      </p:sp>
      <p:sp>
        <p:nvSpPr>
          <p:cNvPr id="14" name="Ovale Legende 13"/>
          <p:cNvSpPr/>
          <p:nvPr/>
        </p:nvSpPr>
        <p:spPr>
          <a:xfrm>
            <a:off x="5940152" y="3392481"/>
            <a:ext cx="2880320" cy="1836719"/>
          </a:xfrm>
          <a:prstGeom prst="wedgeEllipseCallout">
            <a:avLst>
              <a:gd name="adj1" fmla="val -33392"/>
              <a:gd name="adj2" fmla="val 80441"/>
            </a:avLst>
          </a:prstGeom>
          <a:solidFill>
            <a:schemeClr val="accent5">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2"/>
                </a:solidFill>
              </a:rPr>
              <a:t>„Nie </a:t>
            </a:r>
            <a:r>
              <a:rPr lang="de-DE" dirty="0" err="1" smtClean="0">
                <a:solidFill>
                  <a:schemeClr val="tx2"/>
                </a:solidFill>
              </a:rPr>
              <a:t>werd</a:t>
            </a:r>
            <a:r>
              <a:rPr lang="de-DE" dirty="0" smtClean="0">
                <a:solidFill>
                  <a:schemeClr val="tx2"/>
                </a:solidFill>
              </a:rPr>
              <a:t>‘ ich informiert! </a:t>
            </a:r>
            <a:r>
              <a:rPr lang="de-DE" dirty="0">
                <a:solidFill>
                  <a:schemeClr val="tx2"/>
                </a:solidFill>
              </a:rPr>
              <a:t>U</a:t>
            </a:r>
            <a:r>
              <a:rPr lang="de-DE" dirty="0" smtClean="0">
                <a:solidFill>
                  <a:schemeClr val="tx2"/>
                </a:solidFill>
              </a:rPr>
              <a:t>nd dann wird gesagt, Sie haben mal wieder gepennt …“</a:t>
            </a:r>
            <a:endParaRPr lang="de-DE" dirty="0">
              <a:solidFill>
                <a:schemeClr val="tx2"/>
              </a:solidFill>
            </a:endParaRPr>
          </a:p>
        </p:txBody>
      </p:sp>
      <p:sp>
        <p:nvSpPr>
          <p:cNvPr id="15" name="Ovale Legende 14"/>
          <p:cNvSpPr/>
          <p:nvPr/>
        </p:nvSpPr>
        <p:spPr>
          <a:xfrm>
            <a:off x="3851920" y="2492896"/>
            <a:ext cx="2592288" cy="1296143"/>
          </a:xfrm>
          <a:prstGeom prst="wedgeEllipseCallout">
            <a:avLst>
              <a:gd name="adj1" fmla="val 73101"/>
              <a:gd name="adj2" fmla="val -23951"/>
            </a:avLst>
          </a:prstGeom>
          <a:solidFill>
            <a:srgbClr val="FDB2A5"/>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2"/>
                </a:solidFill>
              </a:rPr>
              <a:t>„Halten Sie den Mund </a:t>
            </a:r>
            <a:r>
              <a:rPr lang="de-DE" dirty="0">
                <a:solidFill>
                  <a:schemeClr val="tx2"/>
                </a:solidFill>
              </a:rPr>
              <a:t> </a:t>
            </a:r>
            <a:r>
              <a:rPr lang="de-DE" dirty="0" smtClean="0">
                <a:solidFill>
                  <a:schemeClr val="tx2"/>
                </a:solidFill>
              </a:rPr>
              <a:t>und </a:t>
            </a:r>
            <a:r>
              <a:rPr lang="de-DE" dirty="0">
                <a:solidFill>
                  <a:schemeClr val="tx2"/>
                </a:solidFill>
              </a:rPr>
              <a:t>v</a:t>
            </a:r>
            <a:r>
              <a:rPr lang="de-DE" dirty="0" smtClean="0">
                <a:solidFill>
                  <a:schemeClr val="tx2"/>
                </a:solidFill>
              </a:rPr>
              <a:t>erlassen Sie mein Büro!“</a:t>
            </a:r>
            <a:endParaRPr lang="de-DE" dirty="0">
              <a:solidFill>
                <a:schemeClr val="tx2"/>
              </a:solidFill>
            </a:endParaRPr>
          </a:p>
        </p:txBody>
      </p:sp>
    </p:spTree>
    <p:extLst>
      <p:ext uri="{BB962C8B-B14F-4D97-AF65-F5344CB8AC3E}">
        <p14:creationId xmlns:p14="http://schemas.microsoft.com/office/powerpoint/2010/main" val="803766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700809"/>
            <a:ext cx="7774632" cy="1899642"/>
          </a:xfrm>
        </p:spPr>
        <p:txBody>
          <a:bodyPr>
            <a:normAutofit fontScale="90000"/>
          </a:bodyPr>
          <a:lstStyle/>
          <a:p>
            <a:r>
              <a:rPr lang="de-DE" dirty="0" smtClean="0">
                <a:solidFill>
                  <a:schemeClr val="bg1"/>
                </a:solidFill>
              </a:rPr>
              <a:t/>
            </a:r>
            <a:br>
              <a:rPr lang="de-DE" dirty="0" smtClean="0">
                <a:solidFill>
                  <a:schemeClr val="bg1"/>
                </a:solidFill>
              </a:rPr>
            </a:br>
            <a:r>
              <a:rPr lang="de-DE" dirty="0" smtClean="0"/>
              <a:t/>
            </a:r>
            <a:br>
              <a:rPr lang="de-DE" dirty="0" smtClean="0"/>
            </a:br>
            <a:r>
              <a:rPr lang="de-DE" sz="4800" dirty="0" smtClean="0">
                <a:solidFill>
                  <a:prstClr val="white"/>
                </a:solidFill>
                <a:latin typeface="Calibri Light" panose="020F0302020204030204"/>
              </a:rPr>
              <a:t>Die </a:t>
            </a:r>
            <a:r>
              <a:rPr lang="de-DE" sz="4800" dirty="0">
                <a:solidFill>
                  <a:prstClr val="white"/>
                </a:solidFill>
                <a:latin typeface="Calibri Light" panose="020F0302020204030204"/>
              </a:rPr>
              <a:t>Zentrale Konfliktberatungsstelle der </a:t>
            </a:r>
            <a:r>
              <a:rPr lang="de-DE" sz="4800" dirty="0" err="1">
                <a:solidFill>
                  <a:prstClr val="white"/>
                </a:solidFill>
                <a:latin typeface="Calibri Light" panose="020F0302020204030204"/>
              </a:rPr>
              <a:t>EKHN</a:t>
            </a:r>
            <a:r>
              <a:rPr lang="de-DE" dirty="0" err="1" smtClean="0">
                <a:solidFill>
                  <a:schemeClr val="bg1"/>
                </a:solidFill>
              </a:rPr>
              <a:t>beratungsstelle</a:t>
            </a:r>
            <a:r>
              <a:rPr lang="de-DE" dirty="0" smtClean="0">
                <a:solidFill>
                  <a:schemeClr val="bg1"/>
                </a:solidFill>
              </a:rPr>
              <a:t> der EKHN</a:t>
            </a:r>
            <a:endParaRPr lang="de-DE" dirty="0"/>
          </a:p>
        </p:txBody>
      </p:sp>
      <p:sp>
        <p:nvSpPr>
          <p:cNvPr id="3" name="Untertitel 2"/>
          <p:cNvSpPr>
            <a:spLocks noGrp="1"/>
          </p:cNvSpPr>
          <p:nvPr>
            <p:ph type="subTitle" idx="1"/>
          </p:nvPr>
        </p:nvSpPr>
        <p:spPr/>
        <p:txBody>
          <a:bodyPr>
            <a:normAutofit/>
          </a:bodyPr>
          <a:lstStyle/>
          <a:p>
            <a:endParaRPr lang="de-DE" dirty="0" smtClean="0"/>
          </a:p>
        </p:txBody>
      </p:sp>
      <p:sp>
        <p:nvSpPr>
          <p:cNvPr id="4" name="Rechteck 3"/>
          <p:cNvSpPr/>
          <p:nvPr/>
        </p:nvSpPr>
        <p:spPr>
          <a:xfrm>
            <a:off x="510722" y="1844824"/>
            <a:ext cx="8324151" cy="4535475"/>
          </a:xfrm>
          <a:prstGeom prst="rect">
            <a:avLst/>
          </a:prstGeom>
          <a:solidFill>
            <a:schemeClr val="accent5">
              <a:lumMod val="40000"/>
              <a:lumOff val="60000"/>
            </a:schemeClr>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4499992" y="6597352"/>
            <a:ext cx="4320480" cy="216024"/>
          </a:xfrm>
          <a:prstGeom prst="rect">
            <a:avLst/>
          </a:prstGeom>
          <a:solidFill>
            <a:schemeClr val="accent5"/>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dirty="0" smtClean="0">
                <a:solidFill>
                  <a:schemeClr val="tx2"/>
                </a:solidFill>
              </a:rPr>
              <a:t>Renate Blank – Zentrale Konfliktberatungsstelle der EKHN – September 2017</a:t>
            </a:r>
            <a:endParaRPr lang="de-DE" sz="1000" b="1" dirty="0">
              <a:solidFill>
                <a:schemeClr val="tx2"/>
              </a:solidFill>
            </a:endParaRPr>
          </a:p>
        </p:txBody>
      </p:sp>
      <p:sp>
        <p:nvSpPr>
          <p:cNvPr id="5" name="Rechteck 4"/>
          <p:cNvSpPr/>
          <p:nvPr/>
        </p:nvSpPr>
        <p:spPr>
          <a:xfrm>
            <a:off x="510723" y="404664"/>
            <a:ext cx="8338526" cy="136815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chemeClr val="tx2"/>
                </a:solidFill>
              </a:rPr>
              <a:t>Was ist die Zentrale Konfliktberatungsstelle der EKHN?</a:t>
            </a:r>
            <a:endParaRPr lang="de-DE" sz="4000" b="1" dirty="0">
              <a:solidFill>
                <a:schemeClr val="tx2"/>
              </a:solidFill>
            </a:endParaRPr>
          </a:p>
        </p:txBody>
      </p:sp>
      <p:sp>
        <p:nvSpPr>
          <p:cNvPr id="6" name="Rechteck 5"/>
          <p:cNvSpPr/>
          <p:nvPr/>
        </p:nvSpPr>
        <p:spPr>
          <a:xfrm>
            <a:off x="899592" y="2132856"/>
            <a:ext cx="7200800" cy="396044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smtClean="0">
                <a:solidFill>
                  <a:schemeClr val="tx2"/>
                </a:solidFill>
              </a:rPr>
              <a:t>Die zentrale Konfliktberatungsstelle ist eine Beratungsdienstleistung der EKHN, die diese gemeinsam mit der Gesamtmitarbeitervertretung 2001 auf den Weg gebracht hat.</a:t>
            </a:r>
          </a:p>
          <a:p>
            <a:pPr algn="ctr"/>
            <a:endParaRPr lang="de-DE" sz="3600" dirty="0">
              <a:solidFill>
                <a:schemeClr val="tx2"/>
              </a:solidFill>
            </a:endParaRPr>
          </a:p>
        </p:txBody>
      </p:sp>
    </p:spTree>
    <p:extLst>
      <p:ext uri="{BB962C8B-B14F-4D97-AF65-F5344CB8AC3E}">
        <p14:creationId xmlns:p14="http://schemas.microsoft.com/office/powerpoint/2010/main" val="3316703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700809"/>
            <a:ext cx="7774632" cy="1899642"/>
          </a:xfrm>
        </p:spPr>
        <p:txBody>
          <a:bodyPr>
            <a:normAutofit fontScale="90000"/>
          </a:bodyPr>
          <a:lstStyle/>
          <a:p>
            <a:r>
              <a:rPr lang="de-DE" dirty="0" smtClean="0">
                <a:solidFill>
                  <a:schemeClr val="bg1"/>
                </a:solidFill>
              </a:rPr>
              <a:t/>
            </a:r>
            <a:br>
              <a:rPr lang="de-DE" dirty="0" smtClean="0">
                <a:solidFill>
                  <a:schemeClr val="bg1"/>
                </a:solidFill>
              </a:rPr>
            </a:br>
            <a:r>
              <a:rPr lang="de-DE" dirty="0" smtClean="0"/>
              <a:t/>
            </a:r>
            <a:br>
              <a:rPr lang="de-DE" dirty="0" smtClean="0"/>
            </a:br>
            <a:r>
              <a:rPr lang="de-DE" sz="4800" dirty="0" smtClean="0">
                <a:solidFill>
                  <a:prstClr val="white"/>
                </a:solidFill>
                <a:latin typeface="Calibri Light" panose="020F0302020204030204"/>
              </a:rPr>
              <a:t>Die </a:t>
            </a:r>
            <a:r>
              <a:rPr lang="de-DE" sz="4800" dirty="0">
                <a:solidFill>
                  <a:prstClr val="white"/>
                </a:solidFill>
                <a:latin typeface="Calibri Light" panose="020F0302020204030204"/>
              </a:rPr>
              <a:t>Zentrale Konfliktberatungsstelle der </a:t>
            </a:r>
            <a:r>
              <a:rPr lang="de-DE" sz="4800" dirty="0" err="1">
                <a:solidFill>
                  <a:prstClr val="white"/>
                </a:solidFill>
                <a:latin typeface="Calibri Light" panose="020F0302020204030204"/>
              </a:rPr>
              <a:t>EKHN</a:t>
            </a:r>
            <a:r>
              <a:rPr lang="de-DE" dirty="0" err="1" smtClean="0">
                <a:solidFill>
                  <a:schemeClr val="bg1"/>
                </a:solidFill>
              </a:rPr>
              <a:t>beratungsstelle</a:t>
            </a:r>
            <a:r>
              <a:rPr lang="de-DE" dirty="0" smtClean="0">
                <a:solidFill>
                  <a:schemeClr val="bg1"/>
                </a:solidFill>
              </a:rPr>
              <a:t> der EKHN</a:t>
            </a:r>
            <a:endParaRPr lang="de-DE" dirty="0"/>
          </a:p>
        </p:txBody>
      </p:sp>
      <p:sp>
        <p:nvSpPr>
          <p:cNvPr id="3" name="Untertitel 2"/>
          <p:cNvSpPr>
            <a:spLocks noGrp="1"/>
          </p:cNvSpPr>
          <p:nvPr>
            <p:ph type="subTitle" idx="1"/>
          </p:nvPr>
        </p:nvSpPr>
        <p:spPr/>
        <p:txBody>
          <a:bodyPr>
            <a:normAutofit/>
          </a:bodyPr>
          <a:lstStyle/>
          <a:p>
            <a:endParaRPr lang="de-DE" dirty="0" smtClean="0"/>
          </a:p>
        </p:txBody>
      </p:sp>
      <p:sp>
        <p:nvSpPr>
          <p:cNvPr id="4" name="Rechteck 3"/>
          <p:cNvSpPr/>
          <p:nvPr/>
        </p:nvSpPr>
        <p:spPr>
          <a:xfrm>
            <a:off x="481946" y="1557821"/>
            <a:ext cx="8352928" cy="4895515"/>
          </a:xfrm>
          <a:prstGeom prst="rect">
            <a:avLst/>
          </a:prstGeom>
          <a:solidFill>
            <a:schemeClr val="accent5">
              <a:lumMod val="40000"/>
              <a:lumOff val="60000"/>
            </a:schemeClr>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4499992" y="6597352"/>
            <a:ext cx="4320480" cy="216024"/>
          </a:xfrm>
          <a:prstGeom prst="rect">
            <a:avLst/>
          </a:prstGeom>
          <a:solidFill>
            <a:schemeClr val="accent5"/>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dirty="0" smtClean="0">
                <a:solidFill>
                  <a:schemeClr val="tx2"/>
                </a:solidFill>
              </a:rPr>
              <a:t>Renate Blank – Zentrale Konfliktberatungsstelle der EKHN – September 2017</a:t>
            </a:r>
            <a:endParaRPr lang="de-DE" sz="1000" b="1" dirty="0">
              <a:solidFill>
                <a:schemeClr val="tx2"/>
              </a:solidFill>
            </a:endParaRPr>
          </a:p>
        </p:txBody>
      </p:sp>
      <p:sp>
        <p:nvSpPr>
          <p:cNvPr id="5" name="Rechteck 4"/>
          <p:cNvSpPr/>
          <p:nvPr/>
        </p:nvSpPr>
        <p:spPr>
          <a:xfrm>
            <a:off x="496348" y="116632"/>
            <a:ext cx="8338526" cy="136815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chemeClr val="tx2"/>
                </a:solidFill>
              </a:rPr>
              <a:t>Wie erreichen Sie die zentrale Konfliktberatungsstelle der EKHN?</a:t>
            </a:r>
            <a:endParaRPr lang="de-DE" sz="4000" b="1" dirty="0">
              <a:solidFill>
                <a:schemeClr val="tx2"/>
              </a:solidFill>
            </a:endParaRPr>
          </a:p>
        </p:txBody>
      </p:sp>
      <p:sp>
        <p:nvSpPr>
          <p:cNvPr id="6" name="Rechteck 5"/>
          <p:cNvSpPr/>
          <p:nvPr/>
        </p:nvSpPr>
        <p:spPr>
          <a:xfrm>
            <a:off x="899592" y="2132856"/>
            <a:ext cx="7200800" cy="396044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600" dirty="0" smtClean="0">
                <a:solidFill>
                  <a:schemeClr val="tx2"/>
                </a:solidFill>
              </a:rPr>
              <a:t>Rufen Sie das </a:t>
            </a:r>
            <a:r>
              <a:rPr lang="de-DE" sz="3600" dirty="0" smtClean="0">
                <a:solidFill>
                  <a:srgbClr val="FF0000"/>
                </a:solidFill>
              </a:rPr>
              <a:t>„Konflikt-Handy“ </a:t>
            </a:r>
            <a:r>
              <a:rPr lang="de-DE" sz="3600" dirty="0" smtClean="0">
                <a:solidFill>
                  <a:schemeClr val="tx2"/>
                </a:solidFill>
              </a:rPr>
              <a:t>an!</a:t>
            </a:r>
          </a:p>
          <a:p>
            <a:pPr>
              <a:lnSpc>
                <a:spcPts val="1200"/>
              </a:lnSpc>
            </a:pPr>
            <a:r>
              <a:rPr lang="de-DE" sz="3600" dirty="0" smtClean="0">
                <a:solidFill>
                  <a:schemeClr val="tx2"/>
                </a:solidFill>
              </a:rPr>
              <a:t> </a:t>
            </a:r>
            <a:endParaRPr lang="de-DE" sz="3600" dirty="0">
              <a:solidFill>
                <a:schemeClr val="tx2"/>
              </a:solidFill>
            </a:endParaRPr>
          </a:p>
          <a:p>
            <a:pPr marL="571500" indent="-571500">
              <a:buClr>
                <a:srgbClr val="FF0000"/>
              </a:buClr>
              <a:buFont typeface="Wingdings" panose="05000000000000000000" pitchFamily="2" charset="2"/>
              <a:buChar char="v"/>
            </a:pPr>
            <a:r>
              <a:rPr lang="de-DE" sz="3600" dirty="0" smtClean="0">
                <a:solidFill>
                  <a:schemeClr val="tx2"/>
                </a:solidFill>
              </a:rPr>
              <a:t>Die zentrale Konfliktbeauftragte </a:t>
            </a:r>
          </a:p>
          <a:p>
            <a:pPr marL="534988">
              <a:buClr>
                <a:srgbClr val="FF0000"/>
              </a:buClr>
            </a:pPr>
            <a:r>
              <a:rPr lang="de-DE" sz="3600" dirty="0" smtClean="0">
                <a:solidFill>
                  <a:schemeClr val="tx2"/>
                </a:solidFill>
              </a:rPr>
              <a:t>Elke Breckner berät Sie telefonisch oder persönlich, vermittelt Sie an Berater*innen oder an andere Beratungsstellen weiter.</a:t>
            </a:r>
          </a:p>
        </p:txBody>
      </p:sp>
    </p:spTree>
    <p:extLst>
      <p:ext uri="{BB962C8B-B14F-4D97-AF65-F5344CB8AC3E}">
        <p14:creationId xmlns:p14="http://schemas.microsoft.com/office/powerpoint/2010/main" val="2931121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700809"/>
            <a:ext cx="7774632" cy="1899642"/>
          </a:xfrm>
        </p:spPr>
        <p:txBody>
          <a:bodyPr>
            <a:normAutofit fontScale="90000"/>
          </a:bodyPr>
          <a:lstStyle/>
          <a:p>
            <a:r>
              <a:rPr lang="de-DE" dirty="0" smtClean="0">
                <a:solidFill>
                  <a:schemeClr val="bg1"/>
                </a:solidFill>
              </a:rPr>
              <a:t/>
            </a:r>
            <a:br>
              <a:rPr lang="de-DE" dirty="0" smtClean="0">
                <a:solidFill>
                  <a:schemeClr val="bg1"/>
                </a:solidFill>
              </a:rPr>
            </a:br>
            <a:r>
              <a:rPr lang="de-DE" dirty="0" smtClean="0"/>
              <a:t/>
            </a:r>
            <a:br>
              <a:rPr lang="de-DE" dirty="0" smtClean="0"/>
            </a:br>
            <a:r>
              <a:rPr lang="de-DE" sz="4800" dirty="0" smtClean="0">
                <a:solidFill>
                  <a:prstClr val="white"/>
                </a:solidFill>
                <a:latin typeface="Calibri Light" panose="020F0302020204030204"/>
              </a:rPr>
              <a:t>Die </a:t>
            </a:r>
            <a:r>
              <a:rPr lang="de-DE" sz="4800" dirty="0">
                <a:solidFill>
                  <a:prstClr val="white"/>
                </a:solidFill>
                <a:latin typeface="Calibri Light" panose="020F0302020204030204"/>
              </a:rPr>
              <a:t>Zentrale Konfliktberatungsstelle der </a:t>
            </a:r>
            <a:r>
              <a:rPr lang="de-DE" sz="4800" dirty="0" err="1">
                <a:solidFill>
                  <a:prstClr val="white"/>
                </a:solidFill>
                <a:latin typeface="Calibri Light" panose="020F0302020204030204"/>
              </a:rPr>
              <a:t>EKHN</a:t>
            </a:r>
            <a:r>
              <a:rPr lang="de-DE" dirty="0" err="1" smtClean="0">
                <a:solidFill>
                  <a:schemeClr val="bg1"/>
                </a:solidFill>
              </a:rPr>
              <a:t>beratungsstelle</a:t>
            </a:r>
            <a:r>
              <a:rPr lang="de-DE" dirty="0" smtClean="0">
                <a:solidFill>
                  <a:schemeClr val="bg1"/>
                </a:solidFill>
              </a:rPr>
              <a:t> der EKHN</a:t>
            </a:r>
            <a:endParaRPr lang="de-DE" dirty="0"/>
          </a:p>
        </p:txBody>
      </p:sp>
      <p:sp>
        <p:nvSpPr>
          <p:cNvPr id="3" name="Untertitel 2"/>
          <p:cNvSpPr>
            <a:spLocks noGrp="1"/>
          </p:cNvSpPr>
          <p:nvPr>
            <p:ph type="subTitle" idx="1"/>
          </p:nvPr>
        </p:nvSpPr>
        <p:spPr/>
        <p:txBody>
          <a:bodyPr>
            <a:normAutofit/>
          </a:bodyPr>
          <a:lstStyle/>
          <a:p>
            <a:endParaRPr lang="de-DE" dirty="0" smtClean="0"/>
          </a:p>
        </p:txBody>
      </p:sp>
      <p:sp>
        <p:nvSpPr>
          <p:cNvPr id="4" name="Rechteck 3"/>
          <p:cNvSpPr/>
          <p:nvPr/>
        </p:nvSpPr>
        <p:spPr>
          <a:xfrm>
            <a:off x="481946" y="1628800"/>
            <a:ext cx="8352928" cy="4824536"/>
          </a:xfrm>
          <a:prstGeom prst="rect">
            <a:avLst/>
          </a:prstGeom>
          <a:solidFill>
            <a:schemeClr val="accent5">
              <a:lumMod val="40000"/>
              <a:lumOff val="60000"/>
            </a:schemeClr>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4499992" y="6597352"/>
            <a:ext cx="4320480" cy="216024"/>
          </a:xfrm>
          <a:prstGeom prst="rect">
            <a:avLst/>
          </a:prstGeom>
          <a:solidFill>
            <a:schemeClr val="accent5"/>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dirty="0" smtClean="0">
                <a:solidFill>
                  <a:schemeClr val="tx2"/>
                </a:solidFill>
              </a:rPr>
              <a:t>Renate Blank – Zentrale Konfliktberatungsstelle der EKHN – September 2017</a:t>
            </a:r>
            <a:endParaRPr lang="de-DE" sz="1000" b="1" dirty="0">
              <a:solidFill>
                <a:schemeClr val="tx2"/>
              </a:solidFill>
            </a:endParaRPr>
          </a:p>
        </p:txBody>
      </p:sp>
      <p:sp>
        <p:nvSpPr>
          <p:cNvPr id="5" name="Rechteck 4"/>
          <p:cNvSpPr/>
          <p:nvPr/>
        </p:nvSpPr>
        <p:spPr>
          <a:xfrm>
            <a:off x="481946" y="188640"/>
            <a:ext cx="8338526" cy="136815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chemeClr val="tx2"/>
                </a:solidFill>
              </a:rPr>
              <a:t>Wie ist der weitere Ablauf?</a:t>
            </a:r>
            <a:endParaRPr lang="de-DE" sz="4000" b="1" dirty="0">
              <a:solidFill>
                <a:schemeClr val="tx2"/>
              </a:solidFill>
            </a:endParaRPr>
          </a:p>
        </p:txBody>
      </p:sp>
      <p:sp>
        <p:nvSpPr>
          <p:cNvPr id="6" name="Rechteck 5"/>
          <p:cNvSpPr/>
          <p:nvPr/>
        </p:nvSpPr>
        <p:spPr>
          <a:xfrm>
            <a:off x="899592" y="2060848"/>
            <a:ext cx="7488832" cy="410445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300" dirty="0" smtClean="0">
                <a:solidFill>
                  <a:schemeClr val="tx2"/>
                </a:solidFill>
              </a:rPr>
              <a:t>Nach der Vermittlung werden Sie kosten-frei beraten:</a:t>
            </a:r>
          </a:p>
          <a:p>
            <a:pPr marL="571500" indent="-571500">
              <a:buClr>
                <a:srgbClr val="FF0000"/>
              </a:buClr>
              <a:buFont typeface="Wingdings" panose="05000000000000000000" pitchFamily="2" charset="2"/>
              <a:buChar char="v"/>
            </a:pPr>
            <a:r>
              <a:rPr lang="de-DE" sz="3300" dirty="0" smtClean="0">
                <a:solidFill>
                  <a:schemeClr val="tx2"/>
                </a:solidFill>
              </a:rPr>
              <a:t>Coaching zur Rollenreflexion</a:t>
            </a:r>
          </a:p>
          <a:p>
            <a:pPr marL="571500" indent="-571500">
              <a:buClr>
                <a:srgbClr val="FF0000"/>
              </a:buClr>
              <a:buFont typeface="Wingdings" panose="05000000000000000000" pitchFamily="2" charset="2"/>
              <a:buChar char="v"/>
            </a:pPr>
            <a:r>
              <a:rPr lang="de-DE" sz="3300" dirty="0" smtClean="0">
                <a:solidFill>
                  <a:schemeClr val="tx2"/>
                </a:solidFill>
              </a:rPr>
              <a:t>Moderation von Konfliktgesprächen</a:t>
            </a:r>
          </a:p>
          <a:p>
            <a:pPr marL="571500" indent="-571500">
              <a:buClr>
                <a:srgbClr val="FF0000"/>
              </a:buClr>
              <a:buFont typeface="Wingdings" panose="05000000000000000000" pitchFamily="2" charset="2"/>
              <a:buChar char="v"/>
            </a:pPr>
            <a:r>
              <a:rPr lang="de-DE" sz="3300" dirty="0" smtClean="0">
                <a:solidFill>
                  <a:schemeClr val="tx2"/>
                </a:solidFill>
              </a:rPr>
              <a:t>Mediation zur Beilegung eines Konfliktes</a:t>
            </a:r>
          </a:p>
          <a:p>
            <a:pPr marL="571500" indent="-571500">
              <a:buClr>
                <a:srgbClr val="FF0000"/>
              </a:buClr>
              <a:buFont typeface="Wingdings" panose="05000000000000000000" pitchFamily="2" charset="2"/>
              <a:buChar char="v"/>
            </a:pPr>
            <a:r>
              <a:rPr lang="de-DE" sz="3300" dirty="0" smtClean="0">
                <a:solidFill>
                  <a:schemeClr val="tx2"/>
                </a:solidFill>
              </a:rPr>
              <a:t>Krisenintervention als schnelle Reaktion</a:t>
            </a:r>
          </a:p>
        </p:txBody>
      </p:sp>
    </p:spTree>
    <p:extLst>
      <p:ext uri="{BB962C8B-B14F-4D97-AF65-F5344CB8AC3E}">
        <p14:creationId xmlns:p14="http://schemas.microsoft.com/office/powerpoint/2010/main" val="33460267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700809"/>
            <a:ext cx="7774632" cy="1899642"/>
          </a:xfrm>
        </p:spPr>
        <p:txBody>
          <a:bodyPr>
            <a:normAutofit fontScale="90000"/>
          </a:bodyPr>
          <a:lstStyle/>
          <a:p>
            <a:r>
              <a:rPr lang="de-DE" dirty="0" smtClean="0">
                <a:solidFill>
                  <a:schemeClr val="bg1"/>
                </a:solidFill>
              </a:rPr>
              <a:t/>
            </a:r>
            <a:br>
              <a:rPr lang="de-DE" dirty="0" smtClean="0">
                <a:solidFill>
                  <a:schemeClr val="bg1"/>
                </a:solidFill>
              </a:rPr>
            </a:br>
            <a:r>
              <a:rPr lang="de-DE" dirty="0" smtClean="0"/>
              <a:t/>
            </a:r>
            <a:br>
              <a:rPr lang="de-DE" dirty="0" smtClean="0"/>
            </a:br>
            <a:r>
              <a:rPr lang="de-DE" sz="4800" dirty="0" smtClean="0">
                <a:solidFill>
                  <a:prstClr val="white"/>
                </a:solidFill>
                <a:latin typeface="Calibri Light" panose="020F0302020204030204"/>
              </a:rPr>
              <a:t>Die </a:t>
            </a:r>
            <a:r>
              <a:rPr lang="de-DE" sz="4800" dirty="0">
                <a:solidFill>
                  <a:prstClr val="white"/>
                </a:solidFill>
                <a:latin typeface="Calibri Light" panose="020F0302020204030204"/>
              </a:rPr>
              <a:t>Zentrale Konfliktberatungsstelle der </a:t>
            </a:r>
            <a:r>
              <a:rPr lang="de-DE" sz="4800" dirty="0" err="1">
                <a:solidFill>
                  <a:prstClr val="white"/>
                </a:solidFill>
                <a:latin typeface="Calibri Light" panose="020F0302020204030204"/>
              </a:rPr>
              <a:t>EKHN</a:t>
            </a:r>
            <a:r>
              <a:rPr lang="de-DE" dirty="0" err="1" smtClean="0">
                <a:solidFill>
                  <a:schemeClr val="bg1"/>
                </a:solidFill>
              </a:rPr>
              <a:t>beratungsstelle</a:t>
            </a:r>
            <a:r>
              <a:rPr lang="de-DE" dirty="0" smtClean="0">
                <a:solidFill>
                  <a:schemeClr val="bg1"/>
                </a:solidFill>
              </a:rPr>
              <a:t> der EKHN</a:t>
            </a:r>
            <a:endParaRPr lang="de-DE" dirty="0"/>
          </a:p>
        </p:txBody>
      </p:sp>
      <p:sp>
        <p:nvSpPr>
          <p:cNvPr id="3" name="Untertitel 2"/>
          <p:cNvSpPr>
            <a:spLocks noGrp="1"/>
          </p:cNvSpPr>
          <p:nvPr>
            <p:ph type="subTitle" idx="1"/>
          </p:nvPr>
        </p:nvSpPr>
        <p:spPr/>
        <p:txBody>
          <a:bodyPr>
            <a:normAutofit/>
          </a:bodyPr>
          <a:lstStyle/>
          <a:p>
            <a:endParaRPr lang="de-DE" dirty="0" smtClean="0"/>
          </a:p>
        </p:txBody>
      </p:sp>
      <p:sp>
        <p:nvSpPr>
          <p:cNvPr id="4" name="Rechteck 3"/>
          <p:cNvSpPr/>
          <p:nvPr/>
        </p:nvSpPr>
        <p:spPr>
          <a:xfrm>
            <a:off x="539552" y="1628800"/>
            <a:ext cx="8295322" cy="4824536"/>
          </a:xfrm>
          <a:prstGeom prst="rect">
            <a:avLst/>
          </a:prstGeom>
          <a:solidFill>
            <a:srgbClr val="B7DEE8"/>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4499992" y="6597352"/>
            <a:ext cx="4320480" cy="216024"/>
          </a:xfrm>
          <a:prstGeom prst="rect">
            <a:avLst/>
          </a:prstGeom>
          <a:solidFill>
            <a:schemeClr val="accent5"/>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dirty="0" smtClean="0">
                <a:solidFill>
                  <a:schemeClr val="tx2"/>
                </a:solidFill>
              </a:rPr>
              <a:t>Renate Blank – Zentrale Konfliktberatungsstelle der EKHN – September 2017</a:t>
            </a:r>
            <a:endParaRPr lang="de-DE" sz="1000" b="1" dirty="0">
              <a:solidFill>
                <a:schemeClr val="tx2"/>
              </a:solidFill>
            </a:endParaRPr>
          </a:p>
        </p:txBody>
      </p:sp>
      <p:sp>
        <p:nvSpPr>
          <p:cNvPr id="5" name="Rechteck 4"/>
          <p:cNvSpPr/>
          <p:nvPr/>
        </p:nvSpPr>
        <p:spPr>
          <a:xfrm>
            <a:off x="481946" y="188640"/>
            <a:ext cx="8338526" cy="1368152"/>
          </a:xfrm>
          <a:prstGeom prst="rect">
            <a:avLst/>
          </a:prstGeom>
          <a:solidFill>
            <a:srgbClr val="4BAC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chemeClr val="tx2"/>
                </a:solidFill>
              </a:rPr>
              <a:t>Und so arbeiten wir!</a:t>
            </a:r>
            <a:endParaRPr lang="de-DE" sz="4000" b="1" dirty="0">
              <a:solidFill>
                <a:schemeClr val="tx2"/>
              </a:solidFill>
            </a:endParaRPr>
          </a:p>
        </p:txBody>
      </p:sp>
      <p:sp>
        <p:nvSpPr>
          <p:cNvPr id="6" name="Rechteck 5"/>
          <p:cNvSpPr/>
          <p:nvPr/>
        </p:nvSpPr>
        <p:spPr>
          <a:xfrm>
            <a:off x="827584" y="2060848"/>
            <a:ext cx="7632848" cy="4104456"/>
          </a:xfrm>
          <a:prstGeom prst="rect">
            <a:avLst/>
          </a:prstGeom>
          <a:solidFill>
            <a:srgbClr val="DBEE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Clr>
                <a:srgbClr val="FF0000"/>
              </a:buClr>
              <a:buSzPct val="110000"/>
              <a:buFont typeface="Wingdings" panose="05000000000000000000" pitchFamily="2" charset="2"/>
              <a:buChar char="ü"/>
            </a:pPr>
            <a:r>
              <a:rPr lang="de-DE" sz="3600" dirty="0" smtClean="0">
                <a:solidFill>
                  <a:schemeClr val="tx2"/>
                </a:solidFill>
              </a:rPr>
              <a:t>Kostenfrei</a:t>
            </a:r>
          </a:p>
          <a:p>
            <a:pPr marL="571500" indent="-571500">
              <a:buClr>
                <a:srgbClr val="FF0000"/>
              </a:buClr>
              <a:buSzPct val="110000"/>
              <a:buFont typeface="Wingdings" panose="05000000000000000000" pitchFamily="2" charset="2"/>
              <a:buChar char="ü"/>
            </a:pPr>
            <a:r>
              <a:rPr lang="de-DE" sz="3600" dirty="0" smtClean="0">
                <a:solidFill>
                  <a:schemeClr val="tx2"/>
                </a:solidFill>
              </a:rPr>
              <a:t>Schnell</a:t>
            </a:r>
          </a:p>
          <a:p>
            <a:pPr marL="571500" indent="-571500">
              <a:buClr>
                <a:srgbClr val="FF0000"/>
              </a:buClr>
              <a:buSzPct val="110000"/>
              <a:buFont typeface="Wingdings" panose="05000000000000000000" pitchFamily="2" charset="2"/>
              <a:buChar char="ü"/>
            </a:pPr>
            <a:r>
              <a:rPr lang="de-DE" sz="3600" dirty="0" smtClean="0">
                <a:solidFill>
                  <a:schemeClr val="tx2"/>
                </a:solidFill>
              </a:rPr>
              <a:t>Kompetent</a:t>
            </a:r>
          </a:p>
          <a:p>
            <a:pPr marL="571500" indent="-571500">
              <a:buClr>
                <a:srgbClr val="FF0000"/>
              </a:buClr>
              <a:buSzPct val="110000"/>
              <a:buFont typeface="Wingdings" panose="05000000000000000000" pitchFamily="2" charset="2"/>
              <a:buChar char="ü"/>
            </a:pPr>
            <a:r>
              <a:rPr lang="de-DE" sz="3600" dirty="0" smtClean="0">
                <a:solidFill>
                  <a:schemeClr val="tx2"/>
                </a:solidFill>
              </a:rPr>
              <a:t>Allparteilich</a:t>
            </a:r>
          </a:p>
          <a:p>
            <a:pPr marL="571500" indent="-571500">
              <a:buClr>
                <a:srgbClr val="FF0000"/>
              </a:buClr>
              <a:buSzPct val="110000"/>
              <a:buFont typeface="Wingdings" panose="05000000000000000000" pitchFamily="2" charset="2"/>
              <a:buChar char="ü"/>
            </a:pPr>
            <a:r>
              <a:rPr lang="de-DE" sz="3600" dirty="0" smtClean="0">
                <a:solidFill>
                  <a:schemeClr val="tx2"/>
                </a:solidFill>
              </a:rPr>
              <a:t>Verschwiegen</a:t>
            </a:r>
          </a:p>
          <a:p>
            <a:pPr marL="571500" indent="-571500">
              <a:buClr>
                <a:srgbClr val="FF0000"/>
              </a:buClr>
              <a:buSzPct val="110000"/>
              <a:buFont typeface="Wingdings" panose="05000000000000000000" pitchFamily="2" charset="2"/>
              <a:buChar char="ü"/>
            </a:pPr>
            <a:r>
              <a:rPr lang="de-DE" sz="3600" dirty="0" smtClean="0">
                <a:solidFill>
                  <a:schemeClr val="tx2"/>
                </a:solidFill>
              </a:rPr>
              <a:t>Direkt für alle</a:t>
            </a:r>
          </a:p>
          <a:p>
            <a:pPr marL="571500" indent="-571500">
              <a:buClr>
                <a:srgbClr val="FF0000"/>
              </a:buClr>
              <a:buSzPct val="110000"/>
              <a:buFont typeface="Wingdings" panose="05000000000000000000" pitchFamily="2" charset="2"/>
              <a:buChar char="ü"/>
            </a:pPr>
            <a:r>
              <a:rPr lang="de-DE" sz="3600" dirty="0" smtClean="0">
                <a:solidFill>
                  <a:schemeClr val="tx2"/>
                </a:solidFill>
              </a:rPr>
              <a:t>Vernetzt</a:t>
            </a:r>
          </a:p>
        </p:txBody>
      </p:sp>
    </p:spTree>
    <p:extLst>
      <p:ext uri="{BB962C8B-B14F-4D97-AF65-F5344CB8AC3E}">
        <p14:creationId xmlns:p14="http://schemas.microsoft.com/office/powerpoint/2010/main" val="437082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332656"/>
            <a:ext cx="8280920" cy="6120679"/>
          </a:xfrm>
          <a:solidFill>
            <a:srgbClr val="B7DEE8"/>
          </a:solidFill>
          <a:ln w="6350">
            <a:solidFill>
              <a:schemeClr val="tx2"/>
            </a:solidFill>
          </a:ln>
        </p:spPr>
        <p:txBody>
          <a:bodyPr/>
          <a:lstStyle/>
          <a:p>
            <a:r>
              <a:rPr lang="de-DE" b="1" dirty="0" smtClean="0">
                <a:solidFill>
                  <a:schemeClr val="tx2"/>
                </a:solidFill>
              </a:rPr>
              <a:t>Unterschiede in den Beratungsformaten und in den Leistungen des Konfliktauftrags</a:t>
            </a:r>
            <a:endParaRPr lang="de-DE" b="1" dirty="0">
              <a:solidFill>
                <a:schemeClr val="tx2"/>
              </a:solidFill>
            </a:endParaRPr>
          </a:p>
        </p:txBody>
      </p:sp>
      <p:sp>
        <p:nvSpPr>
          <p:cNvPr id="4" name="Rechteck 3"/>
          <p:cNvSpPr/>
          <p:nvPr/>
        </p:nvSpPr>
        <p:spPr>
          <a:xfrm>
            <a:off x="4067944" y="6561159"/>
            <a:ext cx="4680520" cy="216403"/>
          </a:xfrm>
          <a:prstGeom prst="rect">
            <a:avLst/>
          </a:prstGeom>
          <a:solidFill>
            <a:schemeClr val="accent5"/>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000" b="1" dirty="0" smtClean="0">
                <a:solidFill>
                  <a:schemeClr val="tx2"/>
                </a:solidFill>
              </a:rPr>
              <a:t>Renate Blank - Zentrale Konfliktberatungsstelle der EKHN – Oktober 2017</a:t>
            </a:r>
            <a:endParaRPr lang="de-DE" sz="1000" b="1" dirty="0">
              <a:solidFill>
                <a:schemeClr val="tx2"/>
              </a:solidFill>
            </a:endParaRPr>
          </a:p>
        </p:txBody>
      </p:sp>
    </p:spTree>
    <p:extLst>
      <p:ext uri="{BB962C8B-B14F-4D97-AF65-F5344CB8AC3E}">
        <p14:creationId xmlns:p14="http://schemas.microsoft.com/office/powerpoint/2010/main" val="1299945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51520" y="1556792"/>
            <a:ext cx="8496944" cy="4896544"/>
          </a:xfrm>
          <a:solidFill>
            <a:srgbClr val="B7DEE8"/>
          </a:solidFill>
          <a:ln w="6350">
            <a:solidFill>
              <a:schemeClr val="tx1"/>
            </a:solidFill>
          </a:ln>
        </p:spPr>
        <p:txBody>
          <a:bodyPr>
            <a:noAutofit/>
          </a:bodyPr>
          <a:lstStyle/>
          <a:p>
            <a:pPr algn="l"/>
            <a:r>
              <a:rPr lang="de-DE" sz="3000" b="1" dirty="0" smtClean="0">
                <a:solidFill>
                  <a:schemeClr val="tx2"/>
                </a:solidFill>
              </a:rPr>
              <a:t>Es gibt verschiedene Formate für die Bearbeitung </a:t>
            </a:r>
            <a:r>
              <a:rPr lang="de-DE" sz="3000" b="1" dirty="0">
                <a:solidFill>
                  <a:schemeClr val="tx2"/>
                </a:solidFill>
              </a:rPr>
              <a:t>von </a:t>
            </a:r>
            <a:r>
              <a:rPr lang="de-DE" sz="3000" b="1" dirty="0" smtClean="0">
                <a:solidFill>
                  <a:schemeClr val="tx2"/>
                </a:solidFill>
              </a:rPr>
              <a:t>Konflikten:</a:t>
            </a:r>
          </a:p>
          <a:p>
            <a:pPr marL="342900" indent="-342900" algn="l">
              <a:buClr>
                <a:srgbClr val="FF0000"/>
              </a:buClr>
              <a:buFont typeface="Wingdings" panose="05000000000000000000" pitchFamily="2" charset="2"/>
              <a:buChar char="Ø"/>
            </a:pPr>
            <a:r>
              <a:rPr lang="de-DE" sz="3000" dirty="0" smtClean="0">
                <a:solidFill>
                  <a:schemeClr val="tx2"/>
                </a:solidFill>
              </a:rPr>
              <a:t>Konflikt-Coaching</a:t>
            </a:r>
          </a:p>
          <a:p>
            <a:pPr marL="342900" indent="-342900" algn="l">
              <a:buClr>
                <a:srgbClr val="FF0000"/>
              </a:buClr>
              <a:buFont typeface="Wingdings" panose="05000000000000000000" pitchFamily="2" charset="2"/>
              <a:buChar char="Ø"/>
            </a:pPr>
            <a:r>
              <a:rPr lang="de-DE" sz="3000" dirty="0" smtClean="0">
                <a:solidFill>
                  <a:schemeClr val="tx2"/>
                </a:solidFill>
              </a:rPr>
              <a:t>Konfliktmoderation / Konfliktberatung</a:t>
            </a:r>
          </a:p>
          <a:p>
            <a:pPr marL="342900" indent="-342900" algn="l">
              <a:buClr>
                <a:srgbClr val="FF0000"/>
              </a:buClr>
              <a:buFont typeface="Wingdings" panose="05000000000000000000" pitchFamily="2" charset="2"/>
              <a:buChar char="Ø"/>
            </a:pPr>
            <a:r>
              <a:rPr lang="de-DE" sz="3000" dirty="0" smtClean="0">
                <a:solidFill>
                  <a:schemeClr val="tx2"/>
                </a:solidFill>
              </a:rPr>
              <a:t>Mediation</a:t>
            </a:r>
          </a:p>
          <a:p>
            <a:pPr marL="342900" indent="-342900" algn="l">
              <a:buClr>
                <a:srgbClr val="FF0000"/>
              </a:buClr>
              <a:buFont typeface="Wingdings" panose="05000000000000000000" pitchFamily="2" charset="2"/>
              <a:buChar char="Ø"/>
            </a:pPr>
            <a:r>
              <a:rPr lang="de-DE" sz="3000" dirty="0" smtClean="0">
                <a:solidFill>
                  <a:schemeClr val="tx2"/>
                </a:solidFill>
              </a:rPr>
              <a:t>Krisenintervention</a:t>
            </a:r>
          </a:p>
          <a:p>
            <a:pPr marL="342900" indent="-342900" algn="l">
              <a:buClr>
                <a:srgbClr val="FF0000"/>
              </a:buClr>
              <a:buFont typeface="Wingdings" panose="05000000000000000000" pitchFamily="2" charset="2"/>
              <a:buChar char="Ø"/>
            </a:pPr>
            <a:r>
              <a:rPr lang="de-DE" sz="3000" dirty="0" smtClean="0">
                <a:solidFill>
                  <a:schemeClr val="tx2"/>
                </a:solidFill>
              </a:rPr>
              <a:t>Supervision</a:t>
            </a:r>
            <a:endParaRPr lang="de-DE" sz="3000" dirty="0">
              <a:solidFill>
                <a:schemeClr val="tx2"/>
              </a:solidFill>
            </a:endParaRPr>
          </a:p>
        </p:txBody>
      </p:sp>
      <p:sp>
        <p:nvSpPr>
          <p:cNvPr id="4" name="Rechteck 3"/>
          <p:cNvSpPr/>
          <p:nvPr/>
        </p:nvSpPr>
        <p:spPr>
          <a:xfrm>
            <a:off x="2286000" y="-10467112"/>
            <a:ext cx="4572000" cy="2215991"/>
          </a:xfrm>
          <a:prstGeom prst="rect">
            <a:avLst/>
          </a:prstGeom>
        </p:spPr>
        <p:txBody>
          <a:bodyPr>
            <a:spAutoFit/>
          </a:bodyPr>
          <a:lstStyle/>
          <a:p>
            <a:r>
              <a:rPr lang="de-DE" sz="1000" b="1" dirty="0"/>
              <a:t>Verschiedene Formate der Konfliktbearbeitung und Leistungen des Konfliktauftrags</a:t>
            </a:r>
            <a:endParaRPr lang="de-DE" sz="1000" dirty="0"/>
          </a:p>
          <a:p>
            <a:r>
              <a:rPr lang="de-DE" sz="1000" dirty="0"/>
              <a:t>Bei der Bearbeitung von Konflikten kommen verschiedene Formate in Betracht. Ihr Einsatz und mögliche Wirkungen sollten gut überlegt werden. Vor allem kommt es aber auf den Verfahrenskonsens zwischen den konfliktbearbeitenden Stellen und den Konfliktbeteiligten an. Deshalb kann dieses Gespräch mehrstufig geführt werden, wobei die Reihenfolge nach Zweckmäßigkeit entschieden werden kann. </a:t>
            </a:r>
            <a:r>
              <a:rPr lang="de-DE" sz="1000" dirty="0" err="1"/>
              <a:t>Bsp</a:t>
            </a:r>
            <a:r>
              <a:rPr lang="de-DE" sz="1000" dirty="0"/>
              <a:t>: Die Konfliktbeteiligten haben mehrere Stellen eingeschaltet und verständigen sich deshalb zunächst auf ein gemeinsames Vorgehen, bevor mit den Beteiligten weiter gesprochen wird. Im Folgenden sind die wichtigsten Formate beschrieben. Aus diesen Elementen kann die Bearbeitung gegebenenfalls in Kombination mehrerer Elemente zusammengestellt und ggf. in Auftrag gegeben werden.</a:t>
            </a:r>
          </a:p>
          <a:p>
            <a:r>
              <a:rPr lang="de-DE" dirty="0"/>
              <a:t> </a:t>
            </a:r>
          </a:p>
        </p:txBody>
      </p:sp>
      <p:sp>
        <p:nvSpPr>
          <p:cNvPr id="6" name="Rechteck 5"/>
          <p:cNvSpPr/>
          <p:nvPr/>
        </p:nvSpPr>
        <p:spPr>
          <a:xfrm>
            <a:off x="251520" y="332656"/>
            <a:ext cx="8496944" cy="1152128"/>
          </a:xfrm>
          <a:prstGeom prst="rect">
            <a:avLst/>
          </a:prstGeom>
          <a:solidFill>
            <a:srgbClr val="4BACC6"/>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smtClean="0">
                <a:solidFill>
                  <a:schemeClr val="tx2"/>
                </a:solidFill>
              </a:rPr>
              <a:t>Verschiedene Formate der Konfliktbearbeitung und Leistungen des Konfliktauftrags</a:t>
            </a:r>
            <a:endParaRPr lang="de-DE" sz="3200" dirty="0" smtClean="0">
              <a:solidFill>
                <a:schemeClr val="tx2"/>
              </a:solidFill>
            </a:endParaRPr>
          </a:p>
        </p:txBody>
      </p:sp>
      <p:sp>
        <p:nvSpPr>
          <p:cNvPr id="8" name="Rechteck 7"/>
          <p:cNvSpPr/>
          <p:nvPr/>
        </p:nvSpPr>
        <p:spPr>
          <a:xfrm>
            <a:off x="4067944" y="6525344"/>
            <a:ext cx="4680520" cy="288032"/>
          </a:xfrm>
          <a:prstGeom prst="rect">
            <a:avLst/>
          </a:prstGeom>
          <a:solidFill>
            <a:schemeClr val="accent5"/>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000" b="1" dirty="0" smtClean="0">
                <a:solidFill>
                  <a:schemeClr val="tx2"/>
                </a:solidFill>
              </a:rPr>
              <a:t>Renate Blank - Zentrale Konfliktberatungsstelle der EKHN – November 2017</a:t>
            </a:r>
            <a:endParaRPr lang="de-DE" sz="1000" b="1" dirty="0">
              <a:solidFill>
                <a:schemeClr val="tx2"/>
              </a:solidFill>
            </a:endParaRPr>
          </a:p>
        </p:txBody>
      </p:sp>
    </p:spTree>
    <p:extLst>
      <p:ext uri="{BB962C8B-B14F-4D97-AF65-F5344CB8AC3E}">
        <p14:creationId xmlns:p14="http://schemas.microsoft.com/office/powerpoint/2010/main" val="2876957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2278</Words>
  <Application>Microsoft Office PowerPoint</Application>
  <PresentationFormat>Bildschirmpräsentation (4:3)</PresentationFormat>
  <Paragraphs>227</Paragraphs>
  <Slides>27</Slides>
  <Notes>0</Notes>
  <HiddenSlides>0</HiddenSlides>
  <MMClips>0</MMClips>
  <ScaleCrop>false</ScaleCrop>
  <HeadingPairs>
    <vt:vector size="4" baseType="variant">
      <vt:variant>
        <vt:lpstr>Design</vt:lpstr>
      </vt:variant>
      <vt:variant>
        <vt:i4>1</vt:i4>
      </vt:variant>
      <vt:variant>
        <vt:lpstr>Folientitel</vt:lpstr>
      </vt:variant>
      <vt:variant>
        <vt:i4>27</vt:i4>
      </vt:variant>
    </vt:vector>
  </HeadingPairs>
  <TitlesOfParts>
    <vt:vector size="28" baseType="lpstr">
      <vt:lpstr>Larissa</vt:lpstr>
      <vt:lpstr>PowerPoint-Präsentation</vt:lpstr>
      <vt:lpstr>  Die Zentrale Konfliktberatungsstelle der EKHNberatungsstelle der EKHN</vt:lpstr>
      <vt:lpstr>  Die Zentrale Konfliktberatungsstelle der EKHNberatungsstelle der EKHN</vt:lpstr>
      <vt:lpstr>  Die Zentrale Konfliktberatungsstelle der EKHNberatungsstelle der EKHN</vt:lpstr>
      <vt:lpstr>  Die Zentrale Konfliktberatungsstelle der EKHNberatungsstelle der EKHN</vt:lpstr>
      <vt:lpstr>  Die Zentrale Konfliktberatungsstelle der EKHNberatungsstelle der EKHN</vt:lpstr>
      <vt:lpstr>  Die Zentrale Konfliktberatungsstelle der EKHNberatungsstelle der EKHN</vt:lpstr>
      <vt:lpstr>Unterschiede in den Beratungsformaten und in den Leistungen des Konfliktauftrags</vt:lpstr>
      <vt:lpstr>PowerPoint-Präsentation</vt:lpstr>
      <vt:lpstr>PowerPoint-Präsentation</vt:lpstr>
      <vt:lpstr>PowerPoint-Präsentation</vt:lpstr>
      <vt:lpstr>PowerPoint-Präsentation</vt:lpstr>
      <vt:lpstr>PowerPoint-Präsentation</vt:lpstr>
      <vt:lpstr>PowerPoint-Präsentation</vt:lpstr>
      <vt:lpstr>Was sollten Sie über Konflikte und Mobbing wissen? </vt:lpstr>
      <vt:lpstr>  Die Zentrale Konfliktberatungsstelle der EKHNberatungsstelle der EKHN</vt:lpstr>
      <vt:lpstr>  Die Zentrale Konfliktberatungsstelle der EKHNberatungsstelle der EKHN</vt:lpstr>
      <vt:lpstr>PowerPoint-Präsentation</vt:lpstr>
      <vt:lpstr>PowerPoint-Präsentation</vt:lpstr>
      <vt:lpstr>PowerPoint-Präsentation</vt:lpstr>
      <vt:lpstr>PowerPoint-Präsentation</vt:lpstr>
      <vt:lpstr>Konflikte haben ihre Ursache meist bei Unklarheiten auf den Ebenen: „Arbeitsorganisation – Rollen“ </vt:lpstr>
      <vt:lpstr>Konflikte haben ihre Ursache meist bei Unklarheiten auf den Ebenen: „Arbeitsorganisation – Rollen“ </vt:lpstr>
      <vt:lpstr>PowerPoint-Präsentation</vt:lpstr>
      <vt:lpstr>PowerPoint-Präsentation</vt:lpstr>
      <vt:lpstr>PowerPoint-Präsentation</vt:lpstr>
      <vt:lpstr>PowerPoint-Präsentation</vt:lpstr>
    </vt:vector>
  </TitlesOfParts>
  <Company>IPSA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Zentrale Konfliktberatungsstelle der EKHNDie Zentrale Konflikt Die Zentrale Konfliktberatungsstelle der EKHNberatungsstelle der EKHN</dc:title>
  <dc:creator>ISPA</dc:creator>
  <cp:lastModifiedBy>brueckor</cp:lastModifiedBy>
  <cp:revision>53</cp:revision>
  <cp:lastPrinted>2017-09-21T11:50:55Z</cp:lastPrinted>
  <dcterms:created xsi:type="dcterms:W3CDTF">2017-09-11T14:14:57Z</dcterms:created>
  <dcterms:modified xsi:type="dcterms:W3CDTF">2017-11-20T11:29:03Z</dcterms:modified>
</cp:coreProperties>
</file>